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85" r:id="rId2"/>
    <p:sldId id="289" r:id="rId3"/>
    <p:sldId id="290" r:id="rId4"/>
    <p:sldId id="287" r:id="rId5"/>
    <p:sldId id="261" r:id="rId6"/>
    <p:sldId id="286" r:id="rId7"/>
    <p:sldId id="270" r:id="rId8"/>
    <p:sldId id="276" r:id="rId9"/>
    <p:sldId id="278" r:id="rId10"/>
    <p:sldId id="279" r:id="rId11"/>
    <p:sldId id="281" r:id="rId12"/>
    <p:sldId id="282" r:id="rId13"/>
    <p:sldId id="283" r:id="rId14"/>
    <p:sldId id="28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96" d="100"/>
          <a:sy n="96" d="100"/>
        </p:scale>
        <p:origin x="-109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9A69B-902B-4A05-8EA3-D2596E0137C6}" type="datetimeFigureOut">
              <a:rPr lang="en-US" smtClean="0"/>
              <a:pPr/>
              <a:t>9/7/2021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8269B-0B8C-413E-8247-A89691F61991}" type="slidenum">
              <a:rPr lang="en-US" smtClean="0"/>
              <a:pPr/>
              <a:t>‹#›</a:t>
            </a:fld>
            <a:endParaRPr lang="en-US"/>
          </a:p>
        </p:txBody>
      </p:sp>
    </p:spTree>
    <p:extLst>
      <p:ext uri="{BB962C8B-B14F-4D97-AF65-F5344CB8AC3E}">
        <p14:creationId xmlns:p14="http://schemas.microsoft.com/office/powerpoint/2010/main" val="139248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265863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18326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021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397610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479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271451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3972566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250576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158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A4E6D"/>
                </a:solidFill>
                <a:latin typeface="Arial"/>
                <a:cs typeface="Arial"/>
              </a:defRPr>
            </a:lvl1pPr>
          </a:lstStyle>
          <a:p>
            <a:endParaRPr/>
          </a:p>
        </p:txBody>
      </p:sp>
      <p:sp>
        <p:nvSpPr>
          <p:cNvPr id="3" name="Holder 3"/>
          <p:cNvSpPr>
            <a:spLocks noGrp="1"/>
          </p:cNvSpPr>
          <p:nvPr>
            <p:ph sz="half" idx="2"/>
          </p:nvPr>
        </p:nvSpPr>
        <p:spPr>
          <a:xfrm>
            <a:off x="562762" y="1785592"/>
            <a:ext cx="3401060" cy="246221"/>
          </a:xfrm>
          <a:prstGeom prst="rect">
            <a:avLst/>
          </a:prstGeom>
        </p:spPr>
        <p:txBody>
          <a:bodyPr wrap="square" lIns="0" tIns="0" rIns="0" bIns="0">
            <a:spAutoFit/>
          </a:bodyPr>
          <a:lstStyle>
            <a:lvl1pPr>
              <a:defRPr sz="1600" b="1" i="0">
                <a:solidFill>
                  <a:srgbClr val="425B6C"/>
                </a:solidFill>
                <a:latin typeface="Noto Sans"/>
                <a:cs typeface="Noto Sans"/>
              </a:defRPr>
            </a:lvl1pPr>
          </a:lstStyle>
          <a:p>
            <a:endParaRPr/>
          </a:p>
        </p:txBody>
      </p:sp>
      <p:sp>
        <p:nvSpPr>
          <p:cNvPr id="4" name="Holder 4"/>
          <p:cNvSpPr>
            <a:spLocks noGrp="1"/>
          </p:cNvSpPr>
          <p:nvPr>
            <p:ph sz="half" idx="3"/>
          </p:nvPr>
        </p:nvSpPr>
        <p:spPr>
          <a:xfrm>
            <a:off x="5057013" y="1619673"/>
            <a:ext cx="3710940" cy="215444"/>
          </a:xfrm>
          <a:prstGeom prst="rect">
            <a:avLst/>
          </a:prstGeom>
        </p:spPr>
        <p:txBody>
          <a:bodyPr wrap="square" lIns="0" tIns="0" rIns="0" bIns="0">
            <a:spAutoFit/>
          </a:bodyPr>
          <a:lstStyle>
            <a:lvl1pPr>
              <a:defRPr sz="1400" b="1" i="0">
                <a:solidFill>
                  <a:srgbClr val="29476C"/>
                </a:solidFill>
                <a:latin typeface="Noto Sans"/>
                <a:cs typeface="Noto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373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351229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2A7A464-0F32-4943-8E36-77B448287DB1}"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194854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2A7A464-0F32-4943-8E36-77B448287DB1}"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23575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2A7A464-0F32-4943-8E36-77B448287DB1}"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132815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2A7A464-0F32-4943-8E36-77B448287DB1}"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181088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7A464-0F32-4943-8E36-77B448287DB1}"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362531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a:t>Editați stilurile de text coordonator</a:t>
            </a:r>
          </a:p>
        </p:txBody>
      </p:sp>
      <p:sp>
        <p:nvSpPr>
          <p:cNvPr id="5" name="Date Placeholder 4"/>
          <p:cNvSpPr>
            <a:spLocks noGrp="1"/>
          </p:cNvSpPr>
          <p:nvPr>
            <p:ph type="dt" sz="half" idx="10"/>
          </p:nvPr>
        </p:nvSpPr>
        <p:spPr/>
        <p:txBody>
          <a:bodyPr/>
          <a:lstStyle/>
          <a:p>
            <a:fld id="{B2A7A464-0F32-4943-8E36-77B448287DB1}"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384628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2A7A464-0F32-4943-8E36-77B448287DB1}"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CC0F-89CE-4A30-ABBC-530A4FD0B30F}" type="slidenum">
              <a:rPr lang="en-US" smtClean="0"/>
              <a:pPr/>
              <a:t>‹#›</a:t>
            </a:fld>
            <a:endParaRPr lang="en-US"/>
          </a:p>
        </p:txBody>
      </p:sp>
    </p:spTree>
    <p:extLst>
      <p:ext uri="{BB962C8B-B14F-4D97-AF65-F5344CB8AC3E}">
        <p14:creationId xmlns:p14="http://schemas.microsoft.com/office/powerpoint/2010/main" val="29829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A7A464-0F32-4943-8E36-77B448287DB1}" type="datetimeFigureOut">
              <a:rPr lang="en-US" smtClean="0"/>
              <a:pPr/>
              <a:t>9/7/2021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3CCCC0F-89CE-4A30-ABBC-530A4FD0B30F}" type="slidenum">
              <a:rPr lang="en-US" smtClean="0"/>
              <a:pPr/>
              <a:t>‹#›</a:t>
            </a:fld>
            <a:endParaRPr lang="en-US"/>
          </a:p>
        </p:txBody>
      </p:sp>
    </p:spTree>
    <p:extLst>
      <p:ext uri="{BB962C8B-B14F-4D97-AF65-F5344CB8AC3E}">
        <p14:creationId xmlns:p14="http://schemas.microsoft.com/office/powerpoint/2010/main" val="780109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o.wikipedia.org/wiki/Limba_englez%C4%8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hyperlink" Target="http://legislatie.just.ro/Public/DetaliiDocumentAfis/22572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6200" y="599017"/>
            <a:ext cx="8839200" cy="5659967"/>
            <a:chOff x="0" y="898969"/>
            <a:chExt cx="8140065" cy="4244975"/>
          </a:xfrm>
        </p:grpSpPr>
        <p:sp>
          <p:nvSpPr>
            <p:cNvPr id="4" name="object 4"/>
            <p:cNvSpPr/>
            <p:nvPr/>
          </p:nvSpPr>
          <p:spPr>
            <a:xfrm>
              <a:off x="0" y="2072157"/>
              <a:ext cx="3227705" cy="307134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8888" y="903732"/>
              <a:ext cx="7126605" cy="1457325"/>
            </a:xfrm>
            <a:custGeom>
              <a:avLst/>
              <a:gdLst/>
              <a:ahLst/>
              <a:cxnLst/>
              <a:rect l="l" t="t" r="r" b="b"/>
              <a:pathLst>
                <a:path w="7126605" h="1457325">
                  <a:moveTo>
                    <a:pt x="0" y="1456944"/>
                  </a:moveTo>
                  <a:lnTo>
                    <a:pt x="7126223" y="1456944"/>
                  </a:lnTo>
                  <a:lnTo>
                    <a:pt x="7126223" y="0"/>
                  </a:lnTo>
                  <a:lnTo>
                    <a:pt x="0" y="0"/>
                  </a:lnTo>
                  <a:lnTo>
                    <a:pt x="0" y="1456944"/>
                  </a:lnTo>
                  <a:close/>
                </a:path>
              </a:pathLst>
            </a:custGeom>
            <a:ln w="9144">
              <a:solidFill>
                <a:srgbClr val="FFFFFF"/>
              </a:solidFill>
            </a:ln>
          </p:spPr>
          <p:txBody>
            <a:bodyPr wrap="square" lIns="0" tIns="0" rIns="0" bIns="0" rtlCol="0"/>
            <a:lstStyle/>
            <a:p>
              <a:endParaRPr/>
            </a:p>
          </p:txBody>
        </p:sp>
      </p:grpSp>
      <p:grpSp>
        <p:nvGrpSpPr>
          <p:cNvPr id="8" name="object 8"/>
          <p:cNvGrpSpPr/>
          <p:nvPr/>
        </p:nvGrpSpPr>
        <p:grpSpPr>
          <a:xfrm>
            <a:off x="2915221" y="2733378"/>
            <a:ext cx="6229350" cy="4105487"/>
            <a:chOff x="2915221" y="2050033"/>
            <a:chExt cx="6229350" cy="3079115"/>
          </a:xfrm>
        </p:grpSpPr>
        <p:sp>
          <p:nvSpPr>
            <p:cNvPr id="9" name="object 9"/>
            <p:cNvSpPr/>
            <p:nvPr/>
          </p:nvSpPr>
          <p:spPr>
            <a:xfrm>
              <a:off x="6511924" y="2050033"/>
              <a:ext cx="2632075" cy="307854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919983" y="2243327"/>
              <a:ext cx="3677920" cy="2184400"/>
            </a:xfrm>
            <a:custGeom>
              <a:avLst/>
              <a:gdLst/>
              <a:ahLst/>
              <a:cxnLst/>
              <a:rect l="l" t="t" r="r" b="b"/>
              <a:pathLst>
                <a:path w="3677920" h="2184400">
                  <a:moveTo>
                    <a:pt x="3677412" y="0"/>
                  </a:moveTo>
                  <a:lnTo>
                    <a:pt x="0" y="0"/>
                  </a:lnTo>
                  <a:lnTo>
                    <a:pt x="0" y="2183892"/>
                  </a:lnTo>
                  <a:lnTo>
                    <a:pt x="3677412" y="2183892"/>
                  </a:lnTo>
                  <a:lnTo>
                    <a:pt x="3677412" y="0"/>
                  </a:lnTo>
                  <a:close/>
                </a:path>
              </a:pathLst>
            </a:custGeom>
            <a:solidFill>
              <a:srgbClr val="92C47C"/>
            </a:solidFill>
          </p:spPr>
          <p:txBody>
            <a:bodyPr wrap="square" lIns="0" tIns="0" rIns="0" bIns="0" rtlCol="0"/>
            <a:lstStyle/>
            <a:p>
              <a:endParaRPr/>
            </a:p>
          </p:txBody>
        </p:sp>
        <p:sp>
          <p:nvSpPr>
            <p:cNvPr id="11" name="object 11"/>
            <p:cNvSpPr/>
            <p:nvPr/>
          </p:nvSpPr>
          <p:spPr>
            <a:xfrm>
              <a:off x="2919983" y="2243327"/>
              <a:ext cx="3677920" cy="2184400"/>
            </a:xfrm>
            <a:custGeom>
              <a:avLst/>
              <a:gdLst/>
              <a:ahLst/>
              <a:cxnLst/>
              <a:rect l="l" t="t" r="r" b="b"/>
              <a:pathLst>
                <a:path w="3677920" h="2184400">
                  <a:moveTo>
                    <a:pt x="0" y="2183892"/>
                  </a:moveTo>
                  <a:lnTo>
                    <a:pt x="3677412" y="2183892"/>
                  </a:lnTo>
                  <a:lnTo>
                    <a:pt x="3677412" y="0"/>
                  </a:lnTo>
                  <a:lnTo>
                    <a:pt x="0" y="0"/>
                  </a:lnTo>
                  <a:lnTo>
                    <a:pt x="0" y="2183892"/>
                  </a:lnTo>
                  <a:close/>
                </a:path>
              </a:pathLst>
            </a:custGeom>
            <a:ln w="9144">
              <a:solidFill>
                <a:srgbClr val="FFFFFF"/>
              </a:solidFill>
            </a:ln>
          </p:spPr>
          <p:txBody>
            <a:bodyPr wrap="square" lIns="0" tIns="0" rIns="0" bIns="0" rtlCol="0"/>
            <a:lstStyle/>
            <a:p>
              <a:endParaRPr/>
            </a:p>
          </p:txBody>
        </p:sp>
      </p:grpSp>
      <p:sp>
        <p:nvSpPr>
          <p:cNvPr id="12" name="object 12"/>
          <p:cNvSpPr txBox="1"/>
          <p:nvPr/>
        </p:nvSpPr>
        <p:spPr>
          <a:xfrm>
            <a:off x="3817746" y="3403260"/>
            <a:ext cx="1880870"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Georgia"/>
                <a:cs typeface="Georgia"/>
              </a:rPr>
              <a:t>Titlul</a:t>
            </a:r>
            <a:r>
              <a:rPr sz="1600" b="1" spc="-30" dirty="0">
                <a:solidFill>
                  <a:srgbClr val="FFFFFF"/>
                </a:solidFill>
                <a:latin typeface="Georgia"/>
                <a:cs typeface="Georgia"/>
              </a:rPr>
              <a:t> </a:t>
            </a:r>
            <a:r>
              <a:rPr sz="1600" b="1" spc="-5" dirty="0">
                <a:solidFill>
                  <a:srgbClr val="FFFFFF"/>
                </a:solidFill>
                <a:latin typeface="Georgia"/>
                <a:cs typeface="Georgia"/>
              </a:rPr>
              <a:t>proiectului:</a:t>
            </a:r>
            <a:endParaRPr sz="1600">
              <a:latin typeface="Georgia"/>
              <a:cs typeface="Georgia"/>
            </a:endParaRPr>
          </a:p>
        </p:txBody>
      </p:sp>
      <p:sp>
        <p:nvSpPr>
          <p:cNvPr id="13" name="object 13"/>
          <p:cNvSpPr txBox="1"/>
          <p:nvPr/>
        </p:nvSpPr>
        <p:spPr>
          <a:xfrm>
            <a:off x="3119882" y="3994592"/>
            <a:ext cx="3275965" cy="269304"/>
          </a:xfrm>
          <a:prstGeom prst="rect">
            <a:avLst/>
          </a:prstGeom>
          <a:solidFill>
            <a:srgbClr val="FFF1CC"/>
          </a:solidFill>
        </p:spPr>
        <p:txBody>
          <a:bodyPr vert="horz" wrap="square" lIns="0" tIns="0" rIns="0" bIns="0" rtlCol="0">
            <a:spAutoFit/>
          </a:bodyPr>
          <a:lstStyle/>
          <a:p>
            <a:pPr>
              <a:lnSpc>
                <a:spcPts val="2100"/>
              </a:lnSpc>
            </a:pPr>
            <a:r>
              <a:rPr lang="en-US" b="1" i="1" spc="-114" dirty="0">
                <a:solidFill>
                  <a:srgbClr val="DF6666"/>
                </a:solidFill>
                <a:effectLst>
                  <a:outerShdw blurRad="38100" dist="38100" dir="2700000" algn="tl">
                    <a:srgbClr val="000000">
                      <a:alpha val="43137"/>
                    </a:srgbClr>
                  </a:outerShdw>
                </a:effectLst>
                <a:latin typeface="Georgia"/>
                <a:cs typeface="Georgia"/>
              </a:rPr>
              <a:t>A³</a:t>
            </a:r>
            <a:r>
              <a:rPr lang="en-US" sz="1400" b="1" i="1" spc="-114" dirty="0">
                <a:solidFill>
                  <a:srgbClr val="DF6666"/>
                </a:solidFill>
                <a:effectLst>
                  <a:outerShdw blurRad="38100" dist="38100" dir="2700000" algn="tl">
                    <a:srgbClr val="000000">
                      <a:alpha val="43137"/>
                    </a:srgbClr>
                  </a:outerShdw>
                </a:effectLst>
                <a:latin typeface="Georgia"/>
                <a:cs typeface="Georgia"/>
              </a:rPr>
              <a:t>-APRECIAZ</a:t>
            </a:r>
            <a:r>
              <a:rPr lang="ro-RO" sz="1400" b="1" i="1" spc="-114" dirty="0">
                <a:solidFill>
                  <a:srgbClr val="DF6666"/>
                </a:solidFill>
                <a:effectLst>
                  <a:outerShdw blurRad="38100" dist="38100" dir="2700000" algn="tl">
                    <a:srgbClr val="000000">
                      <a:alpha val="43137"/>
                    </a:srgbClr>
                  </a:outerShdw>
                </a:effectLst>
                <a:latin typeface="Georgia"/>
                <a:cs typeface="Georgia"/>
              </a:rPr>
              <a:t>Ă</a:t>
            </a:r>
            <a:r>
              <a:rPr lang="ro-RO" sz="1200" b="1" i="1" spc="-114" dirty="0">
                <a:solidFill>
                  <a:srgbClr val="DF6666"/>
                </a:solidFill>
                <a:effectLst>
                  <a:outerShdw blurRad="38100" dist="38100" dir="2700000" algn="tl">
                    <a:srgbClr val="000000">
                      <a:alpha val="43137"/>
                    </a:srgbClr>
                  </a:outerShdw>
                </a:effectLst>
                <a:latin typeface="Georgia"/>
                <a:cs typeface="Georgia"/>
              </a:rPr>
              <a:t>X</a:t>
            </a:r>
            <a:r>
              <a:rPr lang="ro-RO" sz="1400" b="1" i="1" spc="-114" dirty="0">
                <a:solidFill>
                  <a:srgbClr val="DF6666"/>
                </a:solidFill>
                <a:effectLst>
                  <a:outerShdw blurRad="38100" dist="38100" dir="2700000" algn="tl">
                    <a:srgbClr val="000000">
                      <a:alpha val="43137"/>
                    </a:srgbClr>
                  </a:outerShdw>
                </a:effectLst>
                <a:latin typeface="Georgia"/>
                <a:cs typeface="Georgia"/>
              </a:rPr>
              <a:t>AJUTĂ</a:t>
            </a:r>
            <a:r>
              <a:rPr lang="ro-RO" sz="1200" b="1" i="1" spc="-114" dirty="0">
                <a:solidFill>
                  <a:srgbClr val="DF6666"/>
                </a:solidFill>
                <a:effectLst>
                  <a:outerShdw blurRad="38100" dist="38100" dir="2700000" algn="tl">
                    <a:srgbClr val="000000">
                      <a:alpha val="43137"/>
                    </a:srgbClr>
                  </a:outerShdw>
                </a:effectLst>
                <a:latin typeface="Georgia"/>
                <a:cs typeface="Georgia"/>
              </a:rPr>
              <a:t>X</a:t>
            </a:r>
            <a:r>
              <a:rPr lang="ro-RO" sz="1400" b="1" i="1" spc="-114" dirty="0">
                <a:solidFill>
                  <a:srgbClr val="DF6666"/>
                </a:solidFill>
                <a:effectLst>
                  <a:outerShdw blurRad="38100" dist="38100" dir="2700000" algn="tl">
                    <a:srgbClr val="000000">
                      <a:alpha val="43137"/>
                    </a:srgbClr>
                  </a:outerShdw>
                </a:effectLst>
                <a:latin typeface="Georgia"/>
                <a:cs typeface="Georgia"/>
              </a:rPr>
              <a:t>ACȚIONEAZĂ</a:t>
            </a:r>
            <a:endParaRPr sz="1400" i="1" dirty="0">
              <a:effectLst>
                <a:outerShdw blurRad="38100" dist="38100" dir="2700000" algn="tl">
                  <a:srgbClr val="000000">
                    <a:alpha val="43137"/>
                  </a:srgbClr>
                </a:outerShdw>
              </a:effectLst>
              <a:latin typeface="Georgia"/>
              <a:cs typeface="Georgia"/>
            </a:endParaRPr>
          </a:p>
        </p:txBody>
      </p:sp>
      <p:sp>
        <p:nvSpPr>
          <p:cNvPr id="14" name="object 14"/>
          <p:cNvSpPr txBox="1"/>
          <p:nvPr/>
        </p:nvSpPr>
        <p:spPr>
          <a:xfrm>
            <a:off x="3015743" y="4435511"/>
            <a:ext cx="3484245" cy="791883"/>
          </a:xfrm>
          <a:prstGeom prst="rect">
            <a:avLst/>
          </a:prstGeom>
        </p:spPr>
        <p:txBody>
          <a:bodyPr vert="horz" wrap="square" lIns="0" tIns="144145" rIns="0" bIns="0" rtlCol="0">
            <a:spAutoFit/>
          </a:bodyPr>
          <a:lstStyle/>
          <a:p>
            <a:pPr marL="56515">
              <a:lnSpc>
                <a:spcPct val="100000"/>
              </a:lnSpc>
              <a:spcBef>
                <a:spcPts val="1135"/>
              </a:spcBef>
            </a:pPr>
            <a:r>
              <a:rPr sz="1500" spc="-5" dirty="0">
                <a:solidFill>
                  <a:srgbClr val="FFFFFF"/>
                </a:solidFill>
                <a:latin typeface="Georgia"/>
                <a:cs typeface="Georgia"/>
              </a:rPr>
              <a:t>Prevenim BULLYING-ul </a:t>
            </a:r>
            <a:r>
              <a:rPr sz="1500" spc="-430" dirty="0" err="1">
                <a:solidFill>
                  <a:srgbClr val="FFFFFF"/>
                </a:solidFill>
                <a:latin typeface="Georgia"/>
                <a:cs typeface="Georgia"/>
              </a:rPr>
              <a:t>și</a:t>
            </a:r>
            <a:r>
              <a:rPr sz="1500" spc="-15" dirty="0">
                <a:solidFill>
                  <a:srgbClr val="FFFFFF"/>
                </a:solidFill>
                <a:latin typeface="Georgia"/>
                <a:cs typeface="Georgia"/>
              </a:rPr>
              <a:t> </a:t>
            </a:r>
            <a:r>
              <a:rPr lang="ro-RO" sz="1500" spc="-15" dirty="0">
                <a:solidFill>
                  <a:srgbClr val="FFFFFF"/>
                </a:solidFill>
                <a:latin typeface="Georgia"/>
                <a:cs typeface="Georgia"/>
              </a:rPr>
              <a:t> </a:t>
            </a:r>
            <a:r>
              <a:rPr sz="1500" spc="-5" dirty="0" err="1">
                <a:solidFill>
                  <a:srgbClr val="FFFFFF"/>
                </a:solidFill>
                <a:latin typeface="Georgia"/>
                <a:cs typeface="Georgia"/>
              </a:rPr>
              <a:t>formele</a:t>
            </a:r>
            <a:r>
              <a:rPr sz="1500" spc="-40" dirty="0">
                <a:solidFill>
                  <a:srgbClr val="FFFFFF"/>
                </a:solidFill>
                <a:latin typeface="Georgia"/>
                <a:cs typeface="Georgia"/>
              </a:rPr>
              <a:t> </a:t>
            </a:r>
            <a:r>
              <a:rPr sz="1500" spc="-5" dirty="0">
                <a:solidFill>
                  <a:srgbClr val="FFFFFF"/>
                </a:solidFill>
                <a:latin typeface="Georgia"/>
                <a:cs typeface="Georgia"/>
              </a:rPr>
              <a:t>sale:</a:t>
            </a:r>
            <a:endParaRPr sz="1500" dirty="0">
              <a:latin typeface="Georgia"/>
              <a:cs typeface="Georgia"/>
            </a:endParaRPr>
          </a:p>
          <a:p>
            <a:pPr marL="12700">
              <a:lnSpc>
                <a:spcPct val="100000"/>
              </a:lnSpc>
              <a:spcBef>
                <a:spcPts val="1180"/>
              </a:spcBef>
            </a:pPr>
            <a:r>
              <a:rPr sz="1700" dirty="0">
                <a:solidFill>
                  <a:srgbClr val="FFFFFF"/>
                </a:solidFill>
                <a:latin typeface="Georgia"/>
                <a:cs typeface="Georgia"/>
              </a:rPr>
              <a:t>VERBALE, </a:t>
            </a:r>
            <a:r>
              <a:rPr sz="1700" spc="-5" dirty="0">
                <a:solidFill>
                  <a:srgbClr val="FFFFFF"/>
                </a:solidFill>
                <a:latin typeface="Georgia"/>
                <a:cs typeface="Georgia"/>
              </a:rPr>
              <a:t>FIZICE,</a:t>
            </a:r>
            <a:r>
              <a:rPr sz="1700" spc="-75" dirty="0">
                <a:solidFill>
                  <a:srgbClr val="FFFFFF"/>
                </a:solidFill>
                <a:latin typeface="Georgia"/>
                <a:cs typeface="Georgia"/>
              </a:rPr>
              <a:t> </a:t>
            </a:r>
            <a:r>
              <a:rPr sz="1700" spc="-60" dirty="0">
                <a:solidFill>
                  <a:srgbClr val="FFFFFF"/>
                </a:solidFill>
                <a:latin typeface="Georgia"/>
                <a:cs typeface="Georgia"/>
              </a:rPr>
              <a:t>EMOȚIONALE!</a:t>
            </a:r>
            <a:endParaRPr sz="1700" dirty="0">
              <a:latin typeface="Georgia"/>
              <a:cs typeface="Georgia"/>
            </a:endParaRPr>
          </a:p>
        </p:txBody>
      </p:sp>
    </p:spTree>
    <p:extLst>
      <p:ext uri="{BB962C8B-B14F-4D97-AF65-F5344CB8AC3E}">
        <p14:creationId xmlns:p14="http://schemas.microsoft.com/office/powerpoint/2010/main" val="304586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6</a:t>
            </a:r>
            <a:r>
              <a:rPr lang="vi-VN" dirty="0" smtClean="0"/>
              <a:t>. </a:t>
            </a:r>
            <a:r>
              <a:rPr lang="vi-VN" dirty="0"/>
              <a:t>Valorificarea temelor relevante pentru problematica bullyingului și a cyberbullyingului, care se regasesc în curriculumul diferitelor discipline școlare</a:t>
            </a:r>
            <a:r>
              <a:rPr lang="vi-VN" dirty="0" smtClean="0"/>
              <a:t>;</a:t>
            </a:r>
            <a:endParaRPr lang="en-US" dirty="0" smtClean="0"/>
          </a:p>
          <a:p>
            <a:r>
              <a:rPr lang="en-US" dirty="0" smtClean="0"/>
              <a:t>7</a:t>
            </a:r>
            <a:r>
              <a:rPr lang="vi-VN" dirty="0" smtClean="0"/>
              <a:t>. </a:t>
            </a:r>
            <a:r>
              <a:rPr lang="vi-VN" dirty="0"/>
              <a:t>Inițierea de programe care să răspundă unor situații specifice școlii, cu implicarea activă a elevilor ca actori și ca parteneri-cheie; </a:t>
            </a:r>
            <a:endParaRPr lang="en-US" dirty="0"/>
          </a:p>
          <a:p>
            <a:r>
              <a:rPr lang="en-US" dirty="0" smtClean="0"/>
              <a:t>8</a:t>
            </a:r>
            <a:r>
              <a:rPr lang="vi-VN" dirty="0" smtClean="0"/>
              <a:t>. </a:t>
            </a:r>
            <a:r>
              <a:rPr lang="vi-VN" dirty="0"/>
              <a:t>Derularea unor programe și activități extrașcolare pe tema combaterii bullyingului (jocuri, concursuri, expoziții tematice, întâlniri cu specialiști); </a:t>
            </a:r>
            <a:endParaRPr lang="en-US" dirty="0"/>
          </a:p>
          <a:p>
            <a:r>
              <a:rPr lang="en-US" dirty="0" smtClean="0"/>
              <a:t>9</a:t>
            </a:r>
            <a:r>
              <a:rPr lang="vi-VN" dirty="0" smtClean="0"/>
              <a:t>. </a:t>
            </a:r>
            <a:r>
              <a:rPr lang="vi-VN" dirty="0"/>
              <a:t>Implicarea în campanii și programe în domeniu, aflate în derulare la nivel național. </a:t>
            </a:r>
            <a:endParaRPr lang="en-US" dirty="0"/>
          </a:p>
          <a:p>
            <a:pPr marL="0" indent="0">
              <a:buNone/>
            </a:pPr>
            <a:r>
              <a:rPr lang="vi-VN" dirty="0" smtClean="0"/>
              <a:t> </a:t>
            </a:r>
            <a:endParaRPr lang="en-US" dirty="0"/>
          </a:p>
        </p:txBody>
      </p:sp>
    </p:spTree>
    <p:extLst>
      <p:ext uri="{BB962C8B-B14F-4D97-AF65-F5344CB8AC3E}">
        <p14:creationId xmlns:p14="http://schemas.microsoft.com/office/powerpoint/2010/main" val="35446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vi-VN" dirty="0" smtClean="0"/>
              <a:t>Orice </a:t>
            </a:r>
            <a:r>
              <a:rPr lang="vi-VN" dirty="0"/>
              <a:t>situație de bullying/ suspiciune de bullying face obiectul unei sesizări din partea oricărei persoane care se află în anturajul elevului-victimă sau de către victima însăși, către un cadru didactic de referință din unitatea de invatamant (educator/învățător/diriginte/profesor/consilier școlar/director sau personal auxiliar). </a:t>
            </a:r>
            <a:endParaRPr lang="en-US" dirty="0" smtClean="0"/>
          </a:p>
          <a:p>
            <a:r>
              <a:rPr lang="vi-VN" dirty="0" smtClean="0"/>
              <a:t> </a:t>
            </a:r>
            <a:r>
              <a:rPr lang="vi-VN" dirty="0"/>
              <a:t>Orice elev care are suspiciuni privind o situație de bullying asupra unui coleg are obligația de a sesiza un cadru didactic de </a:t>
            </a:r>
            <a:r>
              <a:rPr lang="vi-VN" dirty="0" smtClean="0"/>
              <a:t>referință.Cadrul </a:t>
            </a:r>
            <a:r>
              <a:rPr lang="vi-VN" dirty="0"/>
              <a:t>didactic/personalul auxiliar din unitatea școlară sesizat cu situatia de bullying este obligat să informeze de îndată directorul unității de învățământ, care are obligația de a convoca, pentru analiza situației, persoanele cu competențe în problematica violenței. (4) În situația în care, în cadrul unității de învățământ, nu este disponibilă/nu există o persoană cu competențe în problematica violenței/bullyingului, responsabilitatea îi revine cadrului didactic care a fost sesizat, profesorului, consilierul școlar și directorului. </a:t>
            </a:r>
            <a:endParaRPr lang="en-US" dirty="0"/>
          </a:p>
        </p:txBody>
      </p:sp>
    </p:spTree>
    <p:extLst>
      <p:ext uri="{BB962C8B-B14F-4D97-AF65-F5344CB8AC3E}">
        <p14:creationId xmlns:p14="http://schemas.microsoft.com/office/powerpoint/2010/main" val="92148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772816"/>
            <a:ext cx="7346777" cy="4268547"/>
          </a:xfrm>
        </p:spPr>
        <p:txBody>
          <a:bodyPr>
            <a:normAutofit fontScale="92500" lnSpcReduction="20000"/>
          </a:bodyPr>
          <a:lstStyle/>
          <a:p>
            <a:r>
              <a:rPr lang="vi-VN" dirty="0"/>
              <a:t>(1) Identificarea situațiilor de bullying/cyberbullying asupra elevului se realizează de către cadrele didactice care interacționează direct cu elevul, pe baza propriilor evaluări și a completării unui formular de </a:t>
            </a:r>
            <a:r>
              <a:rPr lang="vi-VN" dirty="0" smtClean="0"/>
              <a:t>risc. </a:t>
            </a:r>
            <a:endParaRPr lang="en-US" dirty="0" smtClean="0"/>
          </a:p>
          <a:p>
            <a:pPr algn="just"/>
            <a:r>
              <a:rPr lang="vi-VN" dirty="0" smtClean="0"/>
              <a:t>(</a:t>
            </a:r>
            <a:r>
              <a:rPr lang="vi-VN" dirty="0"/>
              <a:t>2) Dacă se confirmă situația de bullying, rezultatul este comunicat conducerii unității de învățământ, comisiei și </a:t>
            </a:r>
            <a:r>
              <a:rPr lang="vi-VN" dirty="0" smtClean="0"/>
              <a:t>părinților/reprezentantului </a:t>
            </a:r>
            <a:r>
              <a:rPr lang="vi-VN" dirty="0"/>
              <a:t>legal al elevului-victimă și al elevului ce manifestă un comportament agresiv. </a:t>
            </a:r>
            <a:endParaRPr lang="en-US" dirty="0" smtClean="0"/>
          </a:p>
          <a:p>
            <a:pPr algn="just"/>
            <a:r>
              <a:rPr lang="vi-VN" dirty="0" smtClean="0"/>
              <a:t>(</a:t>
            </a:r>
            <a:r>
              <a:rPr lang="vi-VN" dirty="0"/>
              <a:t>3) Dacă situația sesizată nu a fost identificată ca bullying, dar se constată urmări fizice/ emoționale asupra elevului, se anunță imediat atât părintele/reprezentantul legal al elevului-victimă, cât și Direcția generală de asistență socială și protectia copilului (DGASPC), politia, Serviciul Mobil de Urgență, Reanimare și Descarcerare, după caz. </a:t>
            </a:r>
            <a:endParaRPr lang="en-US" dirty="0" smtClean="0"/>
          </a:p>
          <a:p>
            <a:pPr algn="just"/>
            <a:r>
              <a:rPr lang="vi-VN" dirty="0" smtClean="0"/>
              <a:t>(</a:t>
            </a:r>
            <a:r>
              <a:rPr lang="vi-VN" dirty="0"/>
              <a:t>4) După semnalarea situației de bullying, cadrele didactice sunt integrate în echipa multidisciplinară în procesul de management al cazului, de readaptare fizică, psihologică și de reintegrare socială a elevului-victimă, a elevului martor, precum și a elevului cu comportament agresiv</a:t>
            </a:r>
            <a:endParaRPr lang="en-US" dirty="0"/>
          </a:p>
        </p:txBody>
      </p:sp>
    </p:spTree>
    <p:extLst>
      <p:ext uri="{BB962C8B-B14F-4D97-AF65-F5344CB8AC3E}">
        <p14:creationId xmlns:p14="http://schemas.microsoft.com/office/powerpoint/2010/main" val="144997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vi-VN" dirty="0"/>
              <a:t>ART. 4 (1) Semnalarea situației de bullying este procesul prin care o situatie de violență asupra unui copil este adusă la cunoștința autorităților în drept de către cadrele didactice din unitatea de învățământ, DGASPC, Serviciul public de asistență socială/Direcția de asistență socială, abilitate să ia masuri in interesul elevuluivictimă, martor sau elevului cu comportament agresiv și a asigura/facilita accesul acestuia la servicii specializate in vederea reabilitării; </a:t>
            </a:r>
            <a:endParaRPr lang="en-US" dirty="0" smtClean="0"/>
          </a:p>
          <a:p>
            <a:r>
              <a:rPr lang="vi-VN" dirty="0" smtClean="0"/>
              <a:t>(</a:t>
            </a:r>
            <a:r>
              <a:rPr lang="vi-VN" dirty="0"/>
              <a:t>2) Semnalarea suspiciunii sau a oricăror forme de violență, inclusiv a violenței psihologice - bullying se realizează de către cadrele didactice/ directorul unității de învățământ, prin completarea și transmiterea către DGASPC a fișei pentru semnalarea obligatorie a situației de violență asupra copilului – ANEXA 2 la anexa nr. 2 – FIȘA DE SEMNALARE</a:t>
            </a:r>
            <a:endParaRPr lang="en-US" dirty="0"/>
          </a:p>
        </p:txBody>
      </p:sp>
    </p:spTree>
    <p:extLst>
      <p:ext uri="{BB962C8B-B14F-4D97-AF65-F5344CB8AC3E}">
        <p14:creationId xmlns:p14="http://schemas.microsoft.com/office/powerpoint/2010/main" val="414014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3658" y="500148"/>
            <a:ext cx="5146654" cy="573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39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625408"/>
            <a:ext cx="9144000" cy="232833"/>
            <a:chOff x="0" y="4969055"/>
            <a:chExt cx="9144000" cy="174625"/>
          </a:xfrm>
        </p:grpSpPr>
        <p:sp>
          <p:nvSpPr>
            <p:cNvPr id="3" name="object 3"/>
            <p:cNvSpPr/>
            <p:nvPr/>
          </p:nvSpPr>
          <p:spPr>
            <a:xfrm>
              <a:off x="0" y="4977396"/>
              <a:ext cx="9144000" cy="166370"/>
            </a:xfrm>
            <a:custGeom>
              <a:avLst/>
              <a:gdLst/>
              <a:ahLst/>
              <a:cxnLst/>
              <a:rect l="l" t="t" r="r" b="b"/>
              <a:pathLst>
                <a:path w="9144000" h="166370">
                  <a:moveTo>
                    <a:pt x="0" y="0"/>
                  </a:moveTo>
                  <a:lnTo>
                    <a:pt x="0" y="165131"/>
                  </a:lnTo>
                  <a:lnTo>
                    <a:pt x="6888734" y="165131"/>
                  </a:lnTo>
                  <a:lnTo>
                    <a:pt x="6888734" y="165708"/>
                  </a:lnTo>
                  <a:lnTo>
                    <a:pt x="6895338" y="166087"/>
                  </a:lnTo>
                  <a:lnTo>
                    <a:pt x="6912610" y="166087"/>
                  </a:lnTo>
                  <a:lnTo>
                    <a:pt x="6919214" y="165708"/>
                  </a:lnTo>
                  <a:lnTo>
                    <a:pt x="6919214" y="165131"/>
                  </a:lnTo>
                  <a:lnTo>
                    <a:pt x="7110095" y="165131"/>
                  </a:lnTo>
                  <a:lnTo>
                    <a:pt x="7111746" y="165708"/>
                  </a:lnTo>
                  <a:lnTo>
                    <a:pt x="7119239" y="165996"/>
                  </a:lnTo>
                  <a:lnTo>
                    <a:pt x="7133717" y="165996"/>
                  </a:lnTo>
                  <a:lnTo>
                    <a:pt x="7140702" y="165708"/>
                  </a:lnTo>
                  <a:lnTo>
                    <a:pt x="7140702" y="165131"/>
                  </a:lnTo>
                  <a:lnTo>
                    <a:pt x="7334885" y="165131"/>
                  </a:lnTo>
                  <a:lnTo>
                    <a:pt x="7334885" y="165708"/>
                  </a:lnTo>
                  <a:lnTo>
                    <a:pt x="7341743" y="165996"/>
                  </a:lnTo>
                  <a:lnTo>
                    <a:pt x="7356221" y="165996"/>
                  </a:lnTo>
                  <a:lnTo>
                    <a:pt x="7363841" y="165708"/>
                  </a:lnTo>
                  <a:lnTo>
                    <a:pt x="7365619" y="165131"/>
                  </a:lnTo>
                  <a:lnTo>
                    <a:pt x="7556246" y="165131"/>
                  </a:lnTo>
                  <a:lnTo>
                    <a:pt x="7557897" y="165708"/>
                  </a:lnTo>
                  <a:lnTo>
                    <a:pt x="7565644" y="165996"/>
                  </a:lnTo>
                  <a:lnTo>
                    <a:pt x="7580122" y="165996"/>
                  </a:lnTo>
                  <a:lnTo>
                    <a:pt x="7586853" y="165708"/>
                  </a:lnTo>
                  <a:lnTo>
                    <a:pt x="7586853" y="165131"/>
                  </a:lnTo>
                  <a:lnTo>
                    <a:pt x="9143746" y="165131"/>
                  </a:lnTo>
                  <a:lnTo>
                    <a:pt x="9143746" y="41659"/>
                  </a:lnTo>
                  <a:lnTo>
                    <a:pt x="8992131" y="39498"/>
                  </a:lnTo>
                  <a:lnTo>
                    <a:pt x="8793353" y="37752"/>
                  </a:lnTo>
                  <a:lnTo>
                    <a:pt x="8392478" y="36299"/>
                  </a:lnTo>
                  <a:lnTo>
                    <a:pt x="7993335" y="36283"/>
                  </a:lnTo>
                  <a:lnTo>
                    <a:pt x="7627565" y="38247"/>
                  </a:lnTo>
                  <a:lnTo>
                    <a:pt x="7319177" y="41657"/>
                  </a:lnTo>
                  <a:lnTo>
                    <a:pt x="7068985" y="45911"/>
                  </a:lnTo>
                  <a:lnTo>
                    <a:pt x="6875018" y="50344"/>
                  </a:lnTo>
                  <a:lnTo>
                    <a:pt x="6675111" y="56259"/>
                  </a:lnTo>
                  <a:lnTo>
                    <a:pt x="6524197" y="61639"/>
                  </a:lnTo>
                  <a:lnTo>
                    <a:pt x="5897693" y="87208"/>
                  </a:lnTo>
                  <a:lnTo>
                    <a:pt x="5703189" y="93747"/>
                  </a:lnTo>
                  <a:lnTo>
                    <a:pt x="5561354" y="97786"/>
                  </a:lnTo>
                  <a:lnTo>
                    <a:pt x="5260540" y="104915"/>
                  </a:lnTo>
                  <a:lnTo>
                    <a:pt x="4956640" y="110463"/>
                  </a:lnTo>
                  <a:lnTo>
                    <a:pt x="4650727" y="114347"/>
                  </a:lnTo>
                  <a:lnTo>
                    <a:pt x="4343873" y="116485"/>
                  </a:lnTo>
                  <a:lnTo>
                    <a:pt x="4055961" y="116883"/>
                  </a:lnTo>
                  <a:lnTo>
                    <a:pt x="3790757" y="115808"/>
                  </a:lnTo>
                  <a:lnTo>
                    <a:pt x="3529906" y="113272"/>
                  </a:lnTo>
                  <a:lnTo>
                    <a:pt x="3274060" y="109369"/>
                  </a:lnTo>
                  <a:lnTo>
                    <a:pt x="3015213" y="103761"/>
                  </a:lnTo>
                  <a:lnTo>
                    <a:pt x="2816084" y="98338"/>
                  </a:lnTo>
                  <a:lnTo>
                    <a:pt x="2608949" y="91490"/>
                  </a:lnTo>
                  <a:lnTo>
                    <a:pt x="2398043" y="83170"/>
                  </a:lnTo>
                  <a:lnTo>
                    <a:pt x="2196292" y="74123"/>
                  </a:lnTo>
                  <a:lnTo>
                    <a:pt x="1467689" y="38178"/>
                  </a:lnTo>
                  <a:lnTo>
                    <a:pt x="1215014" y="27116"/>
                  </a:lnTo>
                  <a:lnTo>
                    <a:pt x="1002280" y="19182"/>
                  </a:lnTo>
                  <a:lnTo>
                    <a:pt x="787159" y="12547"/>
                  </a:lnTo>
                  <a:lnTo>
                    <a:pt x="637695" y="8950"/>
                  </a:lnTo>
                  <a:lnTo>
                    <a:pt x="432728" y="5016"/>
                  </a:lnTo>
                  <a:lnTo>
                    <a:pt x="294794" y="3059"/>
                  </a:lnTo>
                  <a:lnTo>
                    <a:pt x="0" y="0"/>
                  </a:lnTo>
                  <a:close/>
                </a:path>
              </a:pathLst>
            </a:custGeom>
            <a:solidFill>
              <a:srgbClr val="00DFD1"/>
            </a:solidFill>
          </p:spPr>
          <p:txBody>
            <a:bodyPr wrap="square" lIns="0" tIns="0" rIns="0" bIns="0" rtlCol="0"/>
            <a:lstStyle/>
            <a:p>
              <a:endParaRPr/>
            </a:p>
          </p:txBody>
        </p:sp>
        <p:sp>
          <p:nvSpPr>
            <p:cNvPr id="4" name="object 4"/>
            <p:cNvSpPr/>
            <p:nvPr/>
          </p:nvSpPr>
          <p:spPr>
            <a:xfrm>
              <a:off x="888529" y="4969055"/>
              <a:ext cx="8195945" cy="140970"/>
            </a:xfrm>
            <a:custGeom>
              <a:avLst/>
              <a:gdLst/>
              <a:ahLst/>
              <a:cxnLst/>
              <a:rect l="l" t="t" r="r" b="b"/>
              <a:pathLst>
                <a:path w="8195945" h="140970">
                  <a:moveTo>
                    <a:pt x="3521419" y="0"/>
                  </a:moveTo>
                  <a:lnTo>
                    <a:pt x="2299315" y="3467"/>
                  </a:lnTo>
                  <a:lnTo>
                    <a:pt x="1531333" y="8720"/>
                  </a:lnTo>
                  <a:lnTo>
                    <a:pt x="1029278" y="14548"/>
                  </a:lnTo>
                  <a:lnTo>
                    <a:pt x="735295" y="19632"/>
                  </a:lnTo>
                  <a:lnTo>
                    <a:pt x="526779" y="24688"/>
                  </a:lnTo>
                  <a:lnTo>
                    <a:pt x="386873" y="29416"/>
                  </a:lnTo>
                  <a:lnTo>
                    <a:pt x="340119" y="31442"/>
                  </a:lnTo>
                  <a:lnTo>
                    <a:pt x="108118" y="56964"/>
                  </a:lnTo>
                  <a:lnTo>
                    <a:pt x="14029" y="93485"/>
                  </a:lnTo>
                  <a:lnTo>
                    <a:pt x="0" y="126231"/>
                  </a:lnTo>
                  <a:lnTo>
                    <a:pt x="8179" y="140430"/>
                  </a:lnTo>
                  <a:lnTo>
                    <a:pt x="8195526" y="123583"/>
                  </a:lnTo>
                  <a:lnTo>
                    <a:pt x="8135915" y="62697"/>
                  </a:lnTo>
                  <a:lnTo>
                    <a:pt x="8049158" y="30888"/>
                  </a:lnTo>
                  <a:lnTo>
                    <a:pt x="7875057" y="17794"/>
                  </a:lnTo>
                  <a:lnTo>
                    <a:pt x="7553414" y="13052"/>
                  </a:lnTo>
                  <a:lnTo>
                    <a:pt x="5667940" y="2426"/>
                  </a:lnTo>
                  <a:lnTo>
                    <a:pt x="3521419" y="0"/>
                  </a:lnTo>
                  <a:close/>
                </a:path>
              </a:pathLst>
            </a:custGeom>
            <a:solidFill>
              <a:srgbClr val="00DFD1">
                <a:alpha val="43136"/>
              </a:srgbClr>
            </a:solidFill>
          </p:spPr>
          <p:txBody>
            <a:bodyPr wrap="square" lIns="0" tIns="0" rIns="0" bIns="0" rtlCol="0"/>
            <a:lstStyle/>
            <a:p>
              <a:endParaRPr/>
            </a:p>
          </p:txBody>
        </p:sp>
      </p:grpSp>
      <p:sp>
        <p:nvSpPr>
          <p:cNvPr id="5" name="object 5"/>
          <p:cNvSpPr/>
          <p:nvPr/>
        </p:nvSpPr>
        <p:spPr>
          <a:xfrm>
            <a:off x="1" y="188731"/>
            <a:ext cx="7045325" cy="1874888"/>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86868" y="549928"/>
            <a:ext cx="6143625" cy="751488"/>
          </a:xfrm>
          <a:prstGeom prst="rect">
            <a:avLst/>
          </a:prstGeom>
        </p:spPr>
        <p:txBody>
          <a:bodyPr vert="horz" wrap="square" lIns="0" tIns="12700" rIns="0" bIns="0" rtlCol="0">
            <a:spAutoFit/>
          </a:bodyPr>
          <a:lstStyle/>
          <a:p>
            <a:pPr marL="12700">
              <a:lnSpc>
                <a:spcPct val="100000"/>
              </a:lnSpc>
              <a:spcBef>
                <a:spcPts val="100"/>
              </a:spcBef>
            </a:pPr>
            <a:r>
              <a:rPr sz="4800" spc="50" dirty="0"/>
              <a:t>Ce </a:t>
            </a:r>
            <a:r>
              <a:rPr sz="4800" spc="175" dirty="0"/>
              <a:t>este</a:t>
            </a:r>
            <a:r>
              <a:rPr sz="4800" spc="55" dirty="0"/>
              <a:t> </a:t>
            </a:r>
            <a:r>
              <a:rPr sz="4800" spc="405" dirty="0"/>
              <a:t>bullying-ul</a:t>
            </a:r>
            <a:endParaRPr sz="4800"/>
          </a:p>
        </p:txBody>
      </p:sp>
      <p:sp>
        <p:nvSpPr>
          <p:cNvPr id="7" name="object 7"/>
          <p:cNvSpPr txBox="1"/>
          <p:nvPr/>
        </p:nvSpPr>
        <p:spPr>
          <a:xfrm>
            <a:off x="545694" y="2392554"/>
            <a:ext cx="8295005" cy="3164713"/>
          </a:xfrm>
          <a:prstGeom prst="rect">
            <a:avLst/>
          </a:prstGeom>
        </p:spPr>
        <p:txBody>
          <a:bodyPr vert="horz" wrap="square" lIns="0" tIns="12700" rIns="0" bIns="0" rtlCol="0">
            <a:spAutoFit/>
          </a:bodyPr>
          <a:lstStyle/>
          <a:p>
            <a:pPr marL="12700" marR="7620" indent="289560" algn="just">
              <a:lnSpc>
                <a:spcPct val="114999"/>
              </a:lnSpc>
              <a:spcBef>
                <a:spcPts val="100"/>
              </a:spcBef>
            </a:pPr>
            <a:r>
              <a:rPr sz="1600" b="1" spc="-5" dirty="0">
                <a:solidFill>
                  <a:srgbClr val="DF6666"/>
                </a:solidFill>
                <a:latin typeface="Comic Sans MS"/>
                <a:cs typeface="Comic Sans MS"/>
              </a:rPr>
              <a:t>Bullyingul </a:t>
            </a:r>
            <a:r>
              <a:rPr sz="1500" spc="-5" dirty="0">
                <a:latin typeface="Comic Sans MS"/>
                <a:cs typeface="Comic Sans MS"/>
              </a:rPr>
              <a:t>reprezintă </a:t>
            </a:r>
            <a:r>
              <a:rPr sz="1500" dirty="0">
                <a:latin typeface="Comic Sans MS"/>
                <a:cs typeface="Comic Sans MS"/>
              </a:rPr>
              <a:t>o </a:t>
            </a:r>
            <a:r>
              <a:rPr sz="1500" b="1" dirty="0">
                <a:solidFill>
                  <a:srgbClr val="DF6666"/>
                </a:solidFill>
                <a:latin typeface="Comic Sans MS"/>
                <a:cs typeface="Comic Sans MS"/>
              </a:rPr>
              <a:t>formă de </a:t>
            </a:r>
            <a:r>
              <a:rPr sz="1500" b="1" spc="-5" dirty="0">
                <a:solidFill>
                  <a:srgbClr val="DF6666"/>
                </a:solidFill>
                <a:latin typeface="Comic Sans MS"/>
                <a:cs typeface="Comic Sans MS"/>
              </a:rPr>
              <a:t>abuz </a:t>
            </a:r>
            <a:r>
              <a:rPr sz="1500" dirty="0">
                <a:latin typeface="Comic Sans MS"/>
                <a:cs typeface="Comic Sans MS"/>
              </a:rPr>
              <a:t>care </a:t>
            </a:r>
            <a:r>
              <a:rPr sz="1500" spc="-5" dirty="0">
                <a:latin typeface="Comic Sans MS"/>
                <a:cs typeface="Comic Sans MS"/>
              </a:rPr>
              <a:t>afectează </a:t>
            </a:r>
            <a:r>
              <a:rPr sz="1500" dirty="0">
                <a:latin typeface="Comic Sans MS"/>
                <a:cs typeface="Comic Sans MS"/>
              </a:rPr>
              <a:t>starea de bine </a:t>
            </a:r>
            <a:r>
              <a:rPr sz="1500" spc="-20" dirty="0">
                <a:latin typeface="Comic Sans MS"/>
                <a:cs typeface="Comic Sans MS"/>
              </a:rPr>
              <a:t>și </a:t>
            </a:r>
            <a:r>
              <a:rPr sz="1500" spc="-60" dirty="0">
                <a:latin typeface="Comic Sans MS"/>
                <a:cs typeface="Comic Sans MS"/>
              </a:rPr>
              <a:t>dezvoltarea  </a:t>
            </a:r>
            <a:r>
              <a:rPr sz="1500" spc="-5" dirty="0">
                <a:latin typeface="Comic Sans MS"/>
                <a:cs typeface="Comic Sans MS"/>
              </a:rPr>
              <a:t>armonioasă. Poate îmbrăca </a:t>
            </a:r>
            <a:r>
              <a:rPr sz="1500" dirty="0">
                <a:latin typeface="Comic Sans MS"/>
                <a:cs typeface="Comic Sans MS"/>
              </a:rPr>
              <a:t>forme </a:t>
            </a:r>
            <a:r>
              <a:rPr sz="1500" spc="-5" dirty="0">
                <a:latin typeface="Comic Sans MS"/>
                <a:cs typeface="Comic Sans MS"/>
              </a:rPr>
              <a:t>variate, de la </a:t>
            </a:r>
            <a:r>
              <a:rPr sz="1500" dirty="0">
                <a:latin typeface="Comic Sans MS"/>
                <a:cs typeface="Comic Sans MS"/>
              </a:rPr>
              <a:t>o </a:t>
            </a:r>
            <a:r>
              <a:rPr sz="1500" spc="-5" dirty="0">
                <a:latin typeface="Comic Sans MS"/>
                <a:cs typeface="Comic Sans MS"/>
              </a:rPr>
              <a:t>simplă neglijare </a:t>
            </a:r>
            <a:r>
              <a:rPr sz="1500" dirty="0">
                <a:latin typeface="Comic Sans MS"/>
                <a:cs typeface="Comic Sans MS"/>
              </a:rPr>
              <a:t>sau se poate </a:t>
            </a:r>
            <a:r>
              <a:rPr sz="1500" spc="-5" dirty="0">
                <a:latin typeface="Comic Sans MS"/>
                <a:cs typeface="Comic Sans MS"/>
              </a:rPr>
              <a:t>extinde la  </a:t>
            </a:r>
            <a:r>
              <a:rPr sz="1500" dirty="0">
                <a:latin typeface="Comic Sans MS"/>
                <a:cs typeface="Comic Sans MS"/>
              </a:rPr>
              <a:t>forme </a:t>
            </a:r>
            <a:r>
              <a:rPr sz="1500" spc="-5" dirty="0">
                <a:latin typeface="Comic Sans MS"/>
                <a:cs typeface="Comic Sans MS"/>
              </a:rPr>
              <a:t>complexe de </a:t>
            </a:r>
            <a:r>
              <a:rPr sz="1500" b="1" spc="-5" dirty="0">
                <a:solidFill>
                  <a:srgbClr val="DF6666"/>
                </a:solidFill>
                <a:latin typeface="Comic Sans MS"/>
                <a:cs typeface="Comic Sans MS"/>
              </a:rPr>
              <a:t>abuz fizic sau</a:t>
            </a:r>
            <a:r>
              <a:rPr sz="1500" b="1" spc="50" dirty="0">
                <a:solidFill>
                  <a:srgbClr val="DF6666"/>
                </a:solidFill>
                <a:latin typeface="Comic Sans MS"/>
                <a:cs typeface="Comic Sans MS"/>
              </a:rPr>
              <a:t> </a:t>
            </a:r>
            <a:r>
              <a:rPr sz="1500" b="1" spc="-10" dirty="0">
                <a:solidFill>
                  <a:srgbClr val="DF6666"/>
                </a:solidFill>
                <a:latin typeface="Comic Sans MS"/>
                <a:cs typeface="Comic Sans MS"/>
              </a:rPr>
              <a:t>emoțional.</a:t>
            </a:r>
            <a:endParaRPr sz="1500" dirty="0">
              <a:latin typeface="Comic Sans MS"/>
              <a:cs typeface="Comic Sans MS"/>
            </a:endParaRPr>
          </a:p>
          <a:p>
            <a:pPr marL="12700">
              <a:lnSpc>
                <a:spcPct val="100000"/>
              </a:lnSpc>
              <a:spcBef>
                <a:spcPts val="1345"/>
              </a:spcBef>
            </a:pPr>
            <a:r>
              <a:rPr sz="1500" spc="-5" dirty="0">
                <a:latin typeface="Comic Sans MS"/>
                <a:cs typeface="Comic Sans MS"/>
              </a:rPr>
              <a:t>Termenul de </a:t>
            </a:r>
            <a:r>
              <a:rPr sz="1500" b="1" spc="-5" dirty="0">
                <a:solidFill>
                  <a:srgbClr val="DF6666"/>
                </a:solidFill>
                <a:latin typeface="Comic Sans MS"/>
                <a:cs typeface="Comic Sans MS"/>
              </a:rPr>
              <a:t>„bullying” </a:t>
            </a:r>
            <a:r>
              <a:rPr sz="1500" spc="-5" dirty="0">
                <a:latin typeface="Comic Sans MS"/>
                <a:cs typeface="Comic Sans MS"/>
              </a:rPr>
              <a:t>vine de </a:t>
            </a:r>
            <a:r>
              <a:rPr sz="1500" dirty="0">
                <a:latin typeface="Comic Sans MS"/>
                <a:cs typeface="Comic Sans MS"/>
              </a:rPr>
              <a:t>la </a:t>
            </a:r>
            <a:r>
              <a:rPr sz="1500" spc="-5" dirty="0">
                <a:solidFill>
                  <a:srgbClr val="1A4E6D"/>
                </a:solidFill>
                <a:latin typeface="Comic Sans MS"/>
                <a:cs typeface="Comic Sans MS"/>
                <a:hlinkClick r:id="rId3"/>
              </a:rPr>
              <a:t>englezescul</a:t>
            </a:r>
            <a:r>
              <a:rPr sz="1500" spc="-5" dirty="0">
                <a:solidFill>
                  <a:srgbClr val="1A4E6D"/>
                </a:solidFill>
                <a:latin typeface="Comic Sans MS"/>
                <a:cs typeface="Comic Sans MS"/>
              </a:rPr>
              <a:t> </a:t>
            </a:r>
            <a:r>
              <a:rPr sz="1500" b="1" spc="-5" dirty="0">
                <a:solidFill>
                  <a:srgbClr val="DF6666"/>
                </a:solidFill>
                <a:latin typeface="Comic Sans MS"/>
                <a:cs typeface="Comic Sans MS"/>
              </a:rPr>
              <a:t>„bully”, </a:t>
            </a:r>
            <a:r>
              <a:rPr sz="1500" dirty="0">
                <a:latin typeface="Comic Sans MS"/>
                <a:cs typeface="Comic Sans MS"/>
              </a:rPr>
              <a:t>care </a:t>
            </a:r>
            <a:r>
              <a:rPr sz="1500" spc="-5" dirty="0">
                <a:latin typeface="Comic Sans MS"/>
                <a:cs typeface="Comic Sans MS"/>
              </a:rPr>
              <a:t>înseamnă </a:t>
            </a:r>
            <a:r>
              <a:rPr sz="1500" b="1" spc="-10" dirty="0">
                <a:solidFill>
                  <a:srgbClr val="DF6666"/>
                </a:solidFill>
                <a:latin typeface="Comic Sans MS"/>
                <a:cs typeface="Comic Sans MS"/>
              </a:rPr>
              <a:t>bătăuș,</a:t>
            </a:r>
            <a:r>
              <a:rPr sz="1500" b="1" spc="-55" dirty="0">
                <a:solidFill>
                  <a:srgbClr val="DF6666"/>
                </a:solidFill>
                <a:latin typeface="Comic Sans MS"/>
                <a:cs typeface="Comic Sans MS"/>
              </a:rPr>
              <a:t> </a:t>
            </a:r>
            <a:r>
              <a:rPr sz="1500" b="1" spc="-5" dirty="0">
                <a:solidFill>
                  <a:srgbClr val="DF6666"/>
                </a:solidFill>
                <a:latin typeface="Comic Sans MS"/>
                <a:cs typeface="Comic Sans MS"/>
              </a:rPr>
              <a:t>huligan.</a:t>
            </a:r>
            <a:endParaRPr sz="1500" dirty="0">
              <a:latin typeface="Comic Sans MS"/>
              <a:cs typeface="Comic Sans MS"/>
            </a:endParaRPr>
          </a:p>
          <a:p>
            <a:pPr>
              <a:lnSpc>
                <a:spcPct val="100000"/>
              </a:lnSpc>
              <a:spcBef>
                <a:spcPts val="20"/>
              </a:spcBef>
            </a:pPr>
            <a:endParaRPr sz="1600" dirty="0">
              <a:latin typeface="Comic Sans MS"/>
              <a:cs typeface="Comic Sans MS"/>
            </a:endParaRPr>
          </a:p>
          <a:p>
            <a:pPr marL="469900" marR="6350" indent="-323215" algn="just">
              <a:lnSpc>
                <a:spcPct val="115300"/>
              </a:lnSpc>
              <a:buFont typeface="Times New Roman"/>
              <a:buChar char="●"/>
              <a:tabLst>
                <a:tab pos="469900" algn="l"/>
              </a:tabLst>
            </a:pPr>
            <a:r>
              <a:rPr sz="1500" dirty="0">
                <a:latin typeface="Comic Sans MS"/>
                <a:cs typeface="Comic Sans MS"/>
              </a:rPr>
              <a:t>Este </a:t>
            </a:r>
            <a:r>
              <a:rPr sz="1500" b="1" dirty="0">
                <a:solidFill>
                  <a:srgbClr val="DF6666"/>
                </a:solidFill>
                <a:latin typeface="Comic Sans MS"/>
                <a:cs typeface="Comic Sans MS"/>
              </a:rPr>
              <a:t>un </a:t>
            </a:r>
            <a:r>
              <a:rPr sz="1500" b="1" spc="-5" dirty="0">
                <a:solidFill>
                  <a:srgbClr val="DF6666"/>
                </a:solidFill>
                <a:latin typeface="Comic Sans MS"/>
                <a:cs typeface="Comic Sans MS"/>
              </a:rPr>
              <a:t>comportament repetat </a:t>
            </a:r>
            <a:r>
              <a:rPr sz="1500" b="1" spc="-20" dirty="0">
                <a:solidFill>
                  <a:srgbClr val="DF6666"/>
                </a:solidFill>
                <a:latin typeface="Comic Sans MS"/>
                <a:cs typeface="Comic Sans MS"/>
              </a:rPr>
              <a:t>și </a:t>
            </a:r>
            <a:r>
              <a:rPr sz="1500" b="1" spc="-10" dirty="0">
                <a:solidFill>
                  <a:srgbClr val="DF6666"/>
                </a:solidFill>
                <a:latin typeface="Comic Sans MS"/>
                <a:cs typeface="Comic Sans MS"/>
              </a:rPr>
              <a:t>intenționat </a:t>
            </a:r>
            <a:r>
              <a:rPr sz="1500" dirty="0">
                <a:latin typeface="Comic Sans MS"/>
                <a:cs typeface="Comic Sans MS"/>
              </a:rPr>
              <a:t>prin care </a:t>
            </a:r>
            <a:r>
              <a:rPr sz="1500" spc="-5" dirty="0">
                <a:latin typeface="Comic Sans MS"/>
                <a:cs typeface="Comic Sans MS"/>
              </a:rPr>
              <a:t>agresorul </a:t>
            </a:r>
            <a:r>
              <a:rPr sz="1500" spc="-15" dirty="0">
                <a:latin typeface="Comic Sans MS"/>
                <a:cs typeface="Comic Sans MS"/>
              </a:rPr>
              <a:t>își </a:t>
            </a:r>
            <a:r>
              <a:rPr sz="1500" b="1" spc="-210" dirty="0">
                <a:solidFill>
                  <a:srgbClr val="DF6666"/>
                </a:solidFill>
                <a:latin typeface="Comic Sans MS"/>
                <a:cs typeface="Comic Sans MS"/>
              </a:rPr>
              <a:t>persecută,  </a:t>
            </a:r>
            <a:r>
              <a:rPr sz="1500" b="1" spc="-10" dirty="0">
                <a:solidFill>
                  <a:srgbClr val="DF6666"/>
                </a:solidFill>
                <a:latin typeface="Comic Sans MS"/>
                <a:cs typeface="Comic Sans MS"/>
              </a:rPr>
              <a:t>rănește, </a:t>
            </a:r>
            <a:r>
              <a:rPr sz="1500" b="1" spc="-5" dirty="0">
                <a:solidFill>
                  <a:srgbClr val="DF6666"/>
                </a:solidFill>
                <a:latin typeface="Comic Sans MS"/>
                <a:cs typeface="Comic Sans MS"/>
              </a:rPr>
              <a:t>intimidează victima verbal, </a:t>
            </a:r>
            <a:r>
              <a:rPr sz="1500" b="1" spc="-15" dirty="0">
                <a:solidFill>
                  <a:srgbClr val="DF6666"/>
                </a:solidFill>
                <a:latin typeface="Comic Sans MS"/>
                <a:cs typeface="Comic Sans MS"/>
              </a:rPr>
              <a:t>relațional </a:t>
            </a:r>
            <a:r>
              <a:rPr sz="1500" b="1" spc="-5" dirty="0">
                <a:solidFill>
                  <a:srgbClr val="DF6666"/>
                </a:solidFill>
                <a:latin typeface="Comic Sans MS"/>
                <a:cs typeface="Comic Sans MS"/>
              </a:rPr>
              <a:t>și/sau</a:t>
            </a:r>
            <a:r>
              <a:rPr sz="1500" b="1" spc="140" dirty="0">
                <a:solidFill>
                  <a:srgbClr val="DF6666"/>
                </a:solidFill>
                <a:latin typeface="Comic Sans MS"/>
                <a:cs typeface="Comic Sans MS"/>
              </a:rPr>
              <a:t> </a:t>
            </a:r>
            <a:r>
              <a:rPr sz="1500" b="1" spc="-5" dirty="0">
                <a:solidFill>
                  <a:srgbClr val="DF6666"/>
                </a:solidFill>
                <a:latin typeface="Comic Sans MS"/>
                <a:cs typeface="Comic Sans MS"/>
              </a:rPr>
              <a:t>fizic.</a:t>
            </a:r>
            <a:endParaRPr sz="1500" dirty="0">
              <a:latin typeface="Comic Sans MS"/>
              <a:cs typeface="Comic Sans MS"/>
            </a:endParaRPr>
          </a:p>
          <a:p>
            <a:pPr>
              <a:lnSpc>
                <a:spcPct val="100000"/>
              </a:lnSpc>
              <a:spcBef>
                <a:spcPts val="60"/>
              </a:spcBef>
            </a:pPr>
            <a:endParaRPr sz="2300" dirty="0">
              <a:latin typeface="Comic Sans MS"/>
              <a:cs typeface="Comic Sans MS"/>
            </a:endParaRPr>
          </a:p>
          <a:p>
            <a:pPr marL="469900" marR="5080" indent="-323215" algn="just">
              <a:lnSpc>
                <a:spcPct val="115100"/>
              </a:lnSpc>
              <a:buChar char="●"/>
              <a:tabLst>
                <a:tab pos="469900" algn="l"/>
              </a:tabLst>
            </a:pPr>
            <a:r>
              <a:rPr sz="1500" spc="-5" dirty="0">
                <a:latin typeface="Comic Sans MS"/>
                <a:cs typeface="Comic Sans MS"/>
              </a:rPr>
              <a:t>Fenomenul bullying </a:t>
            </a:r>
            <a:r>
              <a:rPr sz="1500" dirty="0">
                <a:latin typeface="Comic Sans MS"/>
                <a:cs typeface="Comic Sans MS"/>
              </a:rPr>
              <a:t>apare atunci </a:t>
            </a:r>
            <a:r>
              <a:rPr sz="1500" spc="-5" dirty="0">
                <a:latin typeface="Comic Sans MS"/>
                <a:cs typeface="Comic Sans MS"/>
              </a:rPr>
              <a:t>când cineva </a:t>
            </a:r>
            <a:r>
              <a:rPr sz="1500" dirty="0">
                <a:latin typeface="Comic Sans MS"/>
                <a:cs typeface="Comic Sans MS"/>
              </a:rPr>
              <a:t>este </a:t>
            </a:r>
            <a:r>
              <a:rPr sz="1500" b="1" spc="-5" dirty="0">
                <a:solidFill>
                  <a:srgbClr val="DF6666"/>
                </a:solidFill>
                <a:latin typeface="Comic Sans MS"/>
                <a:cs typeface="Comic Sans MS"/>
              </a:rPr>
              <a:t>etichetat, </a:t>
            </a:r>
            <a:r>
              <a:rPr sz="1500" b="1" dirty="0">
                <a:solidFill>
                  <a:srgbClr val="DF6666"/>
                </a:solidFill>
                <a:latin typeface="Comic Sans MS"/>
                <a:cs typeface="Comic Sans MS"/>
              </a:rPr>
              <a:t>tachinat, </a:t>
            </a:r>
            <a:r>
              <a:rPr sz="1500" b="1" spc="-5" dirty="0" err="1" smtClean="0">
                <a:solidFill>
                  <a:srgbClr val="DF6666"/>
                </a:solidFill>
                <a:latin typeface="Comic Sans MS"/>
                <a:cs typeface="Comic Sans MS"/>
              </a:rPr>
              <a:t>batjocorit</a:t>
            </a:r>
            <a:r>
              <a:rPr lang="en-US" sz="1500" b="1" spc="-5" dirty="0" smtClean="0">
                <a:solidFill>
                  <a:srgbClr val="DF6666"/>
                </a:solidFill>
                <a:latin typeface="Comic Sans MS"/>
                <a:cs typeface="Comic Sans MS"/>
              </a:rPr>
              <a:t> in </a:t>
            </a:r>
            <a:r>
              <a:rPr lang="en-US" sz="1500" b="1" spc="-5" dirty="0" err="1" smtClean="0">
                <a:solidFill>
                  <a:srgbClr val="DF6666"/>
                </a:solidFill>
                <a:latin typeface="Comic Sans MS"/>
                <a:cs typeface="Comic Sans MS"/>
              </a:rPr>
              <a:t>randuri</a:t>
            </a:r>
            <a:r>
              <a:rPr lang="en-US" sz="1500" b="1" spc="-5" dirty="0" smtClean="0">
                <a:solidFill>
                  <a:srgbClr val="DF6666"/>
                </a:solidFill>
                <a:latin typeface="Comic Sans MS"/>
                <a:cs typeface="Comic Sans MS"/>
              </a:rPr>
              <a:t> </a:t>
            </a:r>
            <a:r>
              <a:rPr lang="en-US" sz="1500" b="1" spc="-5" dirty="0" err="1" smtClean="0">
                <a:solidFill>
                  <a:srgbClr val="DF6666"/>
                </a:solidFill>
                <a:latin typeface="Comic Sans MS"/>
                <a:cs typeface="Comic Sans MS"/>
              </a:rPr>
              <a:t>repetate</a:t>
            </a:r>
            <a:r>
              <a:rPr lang="en-US" sz="1500" b="1" spc="-5" dirty="0" smtClean="0">
                <a:solidFill>
                  <a:srgbClr val="DF6666"/>
                </a:solidFill>
                <a:latin typeface="Comic Sans MS"/>
                <a:cs typeface="Comic Sans MS"/>
              </a:rPr>
              <a:t> </a:t>
            </a:r>
            <a:r>
              <a:rPr sz="1500" spc="-5" dirty="0" smtClean="0">
                <a:latin typeface="Comic Sans MS"/>
                <a:cs typeface="Comic Sans MS"/>
              </a:rPr>
              <a:t>de </a:t>
            </a:r>
            <a:r>
              <a:rPr sz="1500" spc="-10" dirty="0">
                <a:latin typeface="Comic Sans MS"/>
                <a:cs typeface="Comic Sans MS"/>
              </a:rPr>
              <a:t>cunoștințe </a:t>
            </a:r>
            <a:r>
              <a:rPr sz="1500" dirty="0">
                <a:latin typeface="Comic Sans MS"/>
                <a:cs typeface="Comic Sans MS"/>
              </a:rPr>
              <a:t>sau </a:t>
            </a:r>
            <a:r>
              <a:rPr sz="1500" spc="-5" dirty="0">
                <a:latin typeface="Comic Sans MS"/>
                <a:cs typeface="Comic Sans MS"/>
              </a:rPr>
              <a:t>de </a:t>
            </a:r>
            <a:r>
              <a:rPr sz="1500" dirty="0">
                <a:latin typeface="Comic Sans MS"/>
                <a:cs typeface="Comic Sans MS"/>
              </a:rPr>
              <a:t>colegi. </a:t>
            </a:r>
            <a:r>
              <a:rPr sz="1500" spc="-5" dirty="0">
                <a:latin typeface="Comic Sans MS"/>
                <a:cs typeface="Comic Sans MS"/>
              </a:rPr>
              <a:t>Uneori, </a:t>
            </a:r>
            <a:r>
              <a:rPr sz="1500" dirty="0">
                <a:latin typeface="Comic Sans MS"/>
                <a:cs typeface="Comic Sans MS"/>
              </a:rPr>
              <a:t>aceste </a:t>
            </a:r>
            <a:r>
              <a:rPr sz="1500" spc="-5" dirty="0">
                <a:latin typeface="Comic Sans MS"/>
                <a:cs typeface="Comic Sans MS"/>
              </a:rPr>
              <a:t>tachinări </a:t>
            </a:r>
            <a:r>
              <a:rPr sz="1500" dirty="0">
                <a:latin typeface="Comic Sans MS"/>
                <a:cs typeface="Comic Sans MS"/>
              </a:rPr>
              <a:t>se</a:t>
            </a:r>
            <a:r>
              <a:rPr sz="1500" spc="250" dirty="0">
                <a:latin typeface="Comic Sans MS"/>
                <a:cs typeface="Comic Sans MS"/>
              </a:rPr>
              <a:t> </a:t>
            </a:r>
            <a:r>
              <a:rPr sz="1500" spc="-5" dirty="0">
                <a:latin typeface="Comic Sans MS"/>
                <a:cs typeface="Comic Sans MS"/>
              </a:rPr>
              <a:t>transformă</a:t>
            </a:r>
            <a:r>
              <a:rPr sz="1500" spc="5" dirty="0">
                <a:latin typeface="Comic Sans MS"/>
                <a:cs typeface="Comic Sans MS"/>
              </a:rPr>
              <a:t> </a:t>
            </a:r>
            <a:r>
              <a:rPr sz="1500" spc="-445" dirty="0">
                <a:latin typeface="Comic Sans MS"/>
                <a:cs typeface="Comic Sans MS"/>
              </a:rPr>
              <a:t>în </a:t>
            </a:r>
            <a:r>
              <a:rPr sz="1500" spc="-5" dirty="0">
                <a:latin typeface="Comic Sans MS"/>
                <a:cs typeface="Comic Sans MS"/>
              </a:rPr>
              <a:t> îmbrânciri </a:t>
            </a:r>
            <a:r>
              <a:rPr sz="1500" dirty="0">
                <a:latin typeface="Comic Sans MS"/>
                <a:cs typeface="Comic Sans MS"/>
              </a:rPr>
              <a:t>sau, </a:t>
            </a:r>
            <a:r>
              <a:rPr sz="1500" spc="-5" dirty="0">
                <a:latin typeface="Comic Sans MS"/>
                <a:cs typeface="Comic Sans MS"/>
              </a:rPr>
              <a:t>în unele cazuri, în </a:t>
            </a:r>
            <a:r>
              <a:rPr sz="1500" b="1" spc="-5" dirty="0">
                <a:solidFill>
                  <a:srgbClr val="DF6666"/>
                </a:solidFill>
                <a:latin typeface="Comic Sans MS"/>
                <a:cs typeface="Comic Sans MS"/>
              </a:rPr>
              <a:t>atacuri</a:t>
            </a:r>
            <a:r>
              <a:rPr sz="1500" b="1" spc="105" dirty="0">
                <a:solidFill>
                  <a:srgbClr val="DF6666"/>
                </a:solidFill>
                <a:latin typeface="Comic Sans MS"/>
                <a:cs typeface="Comic Sans MS"/>
              </a:rPr>
              <a:t> </a:t>
            </a:r>
            <a:r>
              <a:rPr sz="1500" b="1" spc="-5" dirty="0">
                <a:solidFill>
                  <a:srgbClr val="DF6666"/>
                </a:solidFill>
                <a:latin typeface="Comic Sans MS"/>
                <a:cs typeface="Comic Sans MS"/>
              </a:rPr>
              <a:t>fizice</a:t>
            </a:r>
            <a:r>
              <a:rPr sz="1500" spc="-5" dirty="0">
                <a:latin typeface="Comic Sans MS"/>
                <a:cs typeface="Comic Sans MS"/>
              </a:rPr>
              <a:t>.</a:t>
            </a:r>
            <a:endParaRPr sz="1500" dirty="0">
              <a:latin typeface="Comic Sans MS"/>
              <a:cs typeface="Comic Sans MS"/>
            </a:endParaRPr>
          </a:p>
        </p:txBody>
      </p:sp>
      <p:sp>
        <p:nvSpPr>
          <p:cNvPr id="8" name="object 8"/>
          <p:cNvSpPr/>
          <p:nvPr/>
        </p:nvSpPr>
        <p:spPr>
          <a:xfrm>
            <a:off x="7176516" y="0"/>
            <a:ext cx="1765046" cy="226974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8969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0DFD1"/>
          </a:solidFill>
        </p:spPr>
        <p:txBody>
          <a:bodyPr wrap="square" lIns="0" tIns="0" rIns="0" bIns="0" rtlCol="0"/>
          <a:lstStyle/>
          <a:p>
            <a:endParaRPr/>
          </a:p>
        </p:txBody>
      </p:sp>
      <p:sp>
        <p:nvSpPr>
          <p:cNvPr id="3" name="object 3"/>
          <p:cNvSpPr/>
          <p:nvPr/>
        </p:nvSpPr>
        <p:spPr>
          <a:xfrm>
            <a:off x="134112" y="1186688"/>
            <a:ext cx="4604004" cy="460654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81066" y="173228"/>
            <a:ext cx="2971165" cy="474489"/>
          </a:xfrm>
          <a:prstGeom prst="rect">
            <a:avLst/>
          </a:prstGeom>
        </p:spPr>
        <p:txBody>
          <a:bodyPr vert="horz" wrap="square" lIns="0" tIns="12700" rIns="0" bIns="0" rtlCol="0">
            <a:spAutoFit/>
          </a:bodyPr>
          <a:lstStyle/>
          <a:p>
            <a:pPr marL="12700">
              <a:lnSpc>
                <a:spcPct val="100000"/>
              </a:lnSpc>
              <a:spcBef>
                <a:spcPts val="100"/>
              </a:spcBef>
            </a:pPr>
            <a:r>
              <a:rPr sz="3000" spc="160" dirty="0">
                <a:solidFill>
                  <a:srgbClr val="DF6666"/>
                </a:solidFill>
              </a:rPr>
              <a:t>Cyber</a:t>
            </a:r>
            <a:r>
              <a:rPr sz="3000" spc="-15" dirty="0">
                <a:solidFill>
                  <a:srgbClr val="DF6666"/>
                </a:solidFill>
              </a:rPr>
              <a:t> </a:t>
            </a:r>
            <a:r>
              <a:rPr sz="3000" spc="180" dirty="0">
                <a:solidFill>
                  <a:srgbClr val="DF6666"/>
                </a:solidFill>
              </a:rPr>
              <a:t>bullying</a:t>
            </a:r>
            <a:endParaRPr sz="3000"/>
          </a:p>
        </p:txBody>
      </p:sp>
      <p:sp>
        <p:nvSpPr>
          <p:cNvPr id="5" name="object 5"/>
          <p:cNvSpPr txBox="1"/>
          <p:nvPr/>
        </p:nvSpPr>
        <p:spPr>
          <a:xfrm>
            <a:off x="4935729" y="1133517"/>
            <a:ext cx="4037965" cy="3706143"/>
          </a:xfrm>
          <a:prstGeom prst="rect">
            <a:avLst/>
          </a:prstGeom>
        </p:spPr>
        <p:txBody>
          <a:bodyPr vert="horz" wrap="square" lIns="0" tIns="12700" rIns="0" bIns="0" rtlCol="0">
            <a:spAutoFit/>
          </a:bodyPr>
          <a:lstStyle/>
          <a:p>
            <a:pPr marL="469900">
              <a:lnSpc>
                <a:spcPct val="100000"/>
              </a:lnSpc>
              <a:spcBef>
                <a:spcPts val="100"/>
              </a:spcBef>
            </a:pPr>
            <a:r>
              <a:rPr sz="1500" b="1" spc="-5" dirty="0">
                <a:solidFill>
                  <a:srgbClr val="FFFFFF"/>
                </a:solidFill>
                <a:latin typeface="Comic Sans MS"/>
                <a:cs typeface="Comic Sans MS"/>
              </a:rPr>
              <a:t>Unde </a:t>
            </a:r>
            <a:r>
              <a:rPr sz="1500" b="1" dirty="0">
                <a:solidFill>
                  <a:srgbClr val="FFFFFF"/>
                </a:solidFill>
                <a:latin typeface="Comic Sans MS"/>
                <a:cs typeface="Comic Sans MS"/>
              </a:rPr>
              <a:t>se</a:t>
            </a:r>
            <a:r>
              <a:rPr sz="1500" b="1" spc="-5" dirty="0">
                <a:solidFill>
                  <a:srgbClr val="FFFFFF"/>
                </a:solidFill>
                <a:latin typeface="Comic Sans MS"/>
                <a:cs typeface="Comic Sans MS"/>
              </a:rPr>
              <a:t> întâmplă?</a:t>
            </a:r>
            <a:endParaRPr sz="1500">
              <a:latin typeface="Comic Sans MS"/>
              <a:cs typeface="Comic Sans MS"/>
            </a:endParaRPr>
          </a:p>
          <a:p>
            <a:pPr marL="469900">
              <a:lnSpc>
                <a:spcPct val="100000"/>
              </a:lnSpc>
            </a:pPr>
            <a:r>
              <a:rPr sz="1500" spc="-10" dirty="0">
                <a:latin typeface="Comic Sans MS"/>
                <a:cs typeface="Comic Sans MS"/>
              </a:rPr>
              <a:t>Online, </a:t>
            </a:r>
            <a:r>
              <a:rPr sz="1500" dirty="0">
                <a:latin typeface="Comic Sans MS"/>
                <a:cs typeface="Comic Sans MS"/>
              </a:rPr>
              <a:t>pe platformele </a:t>
            </a:r>
            <a:r>
              <a:rPr sz="1500" spc="-5" dirty="0">
                <a:latin typeface="Comic Sans MS"/>
                <a:cs typeface="Comic Sans MS"/>
              </a:rPr>
              <a:t>de</a:t>
            </a:r>
            <a:r>
              <a:rPr sz="1500" spc="25" dirty="0">
                <a:latin typeface="Comic Sans MS"/>
                <a:cs typeface="Comic Sans MS"/>
              </a:rPr>
              <a:t> </a:t>
            </a:r>
            <a:r>
              <a:rPr sz="1500" spc="-5" dirty="0">
                <a:latin typeface="Comic Sans MS"/>
                <a:cs typeface="Comic Sans MS"/>
              </a:rPr>
              <a:t>socializare.</a:t>
            </a:r>
            <a:endParaRPr sz="1500">
              <a:latin typeface="Comic Sans MS"/>
              <a:cs typeface="Comic Sans MS"/>
            </a:endParaRPr>
          </a:p>
          <a:p>
            <a:pPr marL="927100">
              <a:lnSpc>
                <a:spcPct val="100000"/>
              </a:lnSpc>
            </a:pPr>
            <a:r>
              <a:rPr sz="1500" b="1" dirty="0">
                <a:solidFill>
                  <a:srgbClr val="FFFFFF"/>
                </a:solidFill>
                <a:latin typeface="Comic Sans MS"/>
                <a:cs typeface="Comic Sans MS"/>
              </a:rPr>
              <a:t>Forme </a:t>
            </a:r>
            <a:r>
              <a:rPr sz="1500" b="1" spc="-5" dirty="0">
                <a:solidFill>
                  <a:srgbClr val="FFFFFF"/>
                </a:solidFill>
                <a:latin typeface="Comic Sans MS"/>
                <a:cs typeface="Comic Sans MS"/>
              </a:rPr>
              <a:t>ale</a:t>
            </a:r>
            <a:r>
              <a:rPr sz="1500" b="1" spc="-15" dirty="0">
                <a:solidFill>
                  <a:srgbClr val="FFFFFF"/>
                </a:solidFill>
                <a:latin typeface="Comic Sans MS"/>
                <a:cs typeface="Comic Sans MS"/>
              </a:rPr>
              <a:t> </a:t>
            </a:r>
            <a:r>
              <a:rPr sz="1500" b="1" spc="-5" dirty="0">
                <a:solidFill>
                  <a:srgbClr val="FFFFFF"/>
                </a:solidFill>
                <a:latin typeface="Comic Sans MS"/>
                <a:cs typeface="Comic Sans MS"/>
              </a:rPr>
              <a:t>ciber-bullying-ului:</a:t>
            </a:r>
            <a:endParaRPr sz="1500">
              <a:latin typeface="Comic Sans MS"/>
              <a:cs typeface="Comic Sans MS"/>
            </a:endParaRPr>
          </a:p>
          <a:p>
            <a:pPr marL="12700" marR="33655" indent="457200">
              <a:lnSpc>
                <a:spcPct val="100000"/>
              </a:lnSpc>
            </a:pPr>
            <a:r>
              <a:rPr sz="1500" spc="-5" dirty="0">
                <a:latin typeface="Comic Sans MS"/>
                <a:cs typeface="Comic Sans MS"/>
              </a:rPr>
              <a:t>Jigniri adresate victimei în particular </a:t>
            </a:r>
            <a:r>
              <a:rPr sz="1500" spc="-360" dirty="0">
                <a:latin typeface="Comic Sans MS"/>
                <a:cs typeface="Comic Sans MS"/>
              </a:rPr>
              <a:t>și  </a:t>
            </a:r>
            <a:r>
              <a:rPr sz="1500" spc="-5" dirty="0">
                <a:latin typeface="Comic Sans MS"/>
                <a:cs typeface="Comic Sans MS"/>
              </a:rPr>
              <a:t>chiar agresarea acesteia </a:t>
            </a:r>
            <a:r>
              <a:rPr sz="1500" dirty="0">
                <a:latin typeface="Comic Sans MS"/>
                <a:cs typeface="Comic Sans MS"/>
              </a:rPr>
              <a:t>pe </a:t>
            </a:r>
            <a:r>
              <a:rPr sz="1500" spc="-5" dirty="0">
                <a:latin typeface="Comic Sans MS"/>
                <a:cs typeface="Comic Sans MS"/>
              </a:rPr>
              <a:t>grupuri de  socializare.</a:t>
            </a:r>
            <a:endParaRPr sz="1500">
              <a:latin typeface="Comic Sans MS"/>
              <a:cs typeface="Comic Sans MS"/>
            </a:endParaRPr>
          </a:p>
          <a:p>
            <a:pPr marL="12700" marR="5080" indent="914400" algn="just">
              <a:lnSpc>
                <a:spcPct val="100000"/>
              </a:lnSpc>
            </a:pPr>
            <a:r>
              <a:rPr sz="1500" dirty="0">
                <a:latin typeface="Comic Sans MS"/>
                <a:cs typeface="Comic Sans MS"/>
              </a:rPr>
              <a:t>Fie </a:t>
            </a:r>
            <a:r>
              <a:rPr sz="1500" spc="-5" dirty="0">
                <a:latin typeface="Comic Sans MS"/>
                <a:cs typeface="Comic Sans MS"/>
              </a:rPr>
              <a:t>că </a:t>
            </a:r>
            <a:r>
              <a:rPr sz="1500" dirty="0">
                <a:latin typeface="Comic Sans MS"/>
                <a:cs typeface="Comic Sans MS"/>
              </a:rPr>
              <a:t>este </a:t>
            </a:r>
            <a:r>
              <a:rPr sz="1500" spc="-5" dirty="0">
                <a:latin typeface="Comic Sans MS"/>
                <a:cs typeface="Comic Sans MS"/>
              </a:rPr>
              <a:t>vorba de </a:t>
            </a:r>
            <a:r>
              <a:rPr sz="1500" b="1" spc="-5" dirty="0">
                <a:solidFill>
                  <a:srgbClr val="FFFFFF"/>
                </a:solidFill>
                <a:latin typeface="Comic Sans MS"/>
                <a:cs typeface="Comic Sans MS"/>
              </a:rPr>
              <a:t>distribuirea  </a:t>
            </a:r>
            <a:r>
              <a:rPr sz="1500" b="1" dirty="0">
                <a:solidFill>
                  <a:srgbClr val="FFFFFF"/>
                </a:solidFill>
                <a:latin typeface="Comic Sans MS"/>
                <a:cs typeface="Comic Sans MS"/>
              </a:rPr>
              <a:t>unor poze </a:t>
            </a:r>
            <a:r>
              <a:rPr sz="1500" spc="-5" dirty="0">
                <a:latin typeface="Comic Sans MS"/>
                <a:cs typeface="Comic Sans MS"/>
              </a:rPr>
              <a:t>în </a:t>
            </a:r>
            <a:r>
              <a:rPr sz="1500" dirty="0">
                <a:latin typeface="Comic Sans MS"/>
                <a:cs typeface="Comic Sans MS"/>
              </a:rPr>
              <a:t>ipostaze care </a:t>
            </a:r>
            <a:r>
              <a:rPr sz="1500" spc="-5" dirty="0">
                <a:latin typeface="Comic Sans MS"/>
                <a:cs typeface="Comic Sans MS"/>
              </a:rPr>
              <a:t>defăimează  victima, </a:t>
            </a:r>
            <a:r>
              <a:rPr sz="1500" dirty="0">
                <a:latin typeface="Comic Sans MS"/>
                <a:cs typeface="Comic Sans MS"/>
              </a:rPr>
              <a:t>ori </a:t>
            </a:r>
            <a:r>
              <a:rPr sz="1500" b="1" dirty="0">
                <a:solidFill>
                  <a:srgbClr val="FFFFFF"/>
                </a:solidFill>
                <a:latin typeface="Comic Sans MS"/>
                <a:cs typeface="Comic Sans MS"/>
              </a:rPr>
              <a:t>popularizarea </a:t>
            </a:r>
            <a:r>
              <a:rPr sz="1500" b="1" spc="-5" dirty="0">
                <a:solidFill>
                  <a:srgbClr val="FFFFFF"/>
                </a:solidFill>
                <a:latin typeface="Comic Sans MS"/>
                <a:cs typeface="Comic Sans MS"/>
              </a:rPr>
              <a:t>unor zvonuri </a:t>
            </a:r>
            <a:r>
              <a:rPr sz="1500" dirty="0">
                <a:latin typeface="Comic Sans MS"/>
                <a:cs typeface="Comic Sans MS"/>
              </a:rPr>
              <a:t>care  </a:t>
            </a:r>
            <a:r>
              <a:rPr sz="1500" spc="-5" dirty="0">
                <a:latin typeface="Comic Sans MS"/>
                <a:cs typeface="Comic Sans MS"/>
              </a:rPr>
              <a:t>la fel, afectează imaginea subiectului,  agresorului </a:t>
            </a:r>
            <a:r>
              <a:rPr sz="1500" spc="5" dirty="0">
                <a:latin typeface="Comic Sans MS"/>
                <a:cs typeface="Comic Sans MS"/>
              </a:rPr>
              <a:t>îi </a:t>
            </a:r>
            <a:r>
              <a:rPr sz="1500" spc="-5" dirty="0">
                <a:latin typeface="Comic Sans MS"/>
                <a:cs typeface="Comic Sans MS"/>
              </a:rPr>
              <a:t>este </a:t>
            </a:r>
            <a:r>
              <a:rPr sz="1500" dirty="0">
                <a:latin typeface="Comic Sans MS"/>
                <a:cs typeface="Comic Sans MS"/>
              </a:rPr>
              <a:t>mult mai </a:t>
            </a:r>
            <a:r>
              <a:rPr sz="1500" spc="-10" dirty="0">
                <a:latin typeface="Comic Sans MS"/>
                <a:cs typeface="Comic Sans MS"/>
              </a:rPr>
              <a:t>ușor </a:t>
            </a:r>
            <a:r>
              <a:rPr sz="1500" dirty="0">
                <a:latin typeface="Comic Sans MS"/>
                <a:cs typeface="Comic Sans MS"/>
              </a:rPr>
              <a:t>să </a:t>
            </a:r>
            <a:r>
              <a:rPr sz="1500" spc="-175" dirty="0">
                <a:latin typeface="Comic Sans MS"/>
                <a:cs typeface="Comic Sans MS"/>
              </a:rPr>
              <a:t>acționeze  </a:t>
            </a:r>
            <a:r>
              <a:rPr sz="1500" b="1" spc="-5" dirty="0">
                <a:solidFill>
                  <a:srgbClr val="FFFFFF"/>
                </a:solidFill>
                <a:latin typeface="Comic Sans MS"/>
                <a:cs typeface="Comic Sans MS"/>
              </a:rPr>
              <a:t>din spatele </a:t>
            </a:r>
            <a:r>
              <a:rPr sz="1500" b="1" dirty="0">
                <a:solidFill>
                  <a:srgbClr val="FFFFFF"/>
                </a:solidFill>
                <a:latin typeface="Comic Sans MS"/>
                <a:cs typeface="Comic Sans MS"/>
              </a:rPr>
              <a:t>unui ecran </a:t>
            </a:r>
            <a:r>
              <a:rPr sz="1500" dirty="0">
                <a:latin typeface="Comic Sans MS"/>
                <a:cs typeface="Comic Sans MS"/>
              </a:rPr>
              <a:t>(de multe ori  </a:t>
            </a:r>
            <a:r>
              <a:rPr sz="1500" spc="-5" dirty="0">
                <a:latin typeface="Comic Sans MS"/>
                <a:cs typeface="Comic Sans MS"/>
              </a:rPr>
              <a:t>agresorul este anonim </a:t>
            </a:r>
            <a:r>
              <a:rPr sz="1500" dirty="0">
                <a:latin typeface="Comic Sans MS"/>
                <a:cs typeface="Comic Sans MS"/>
              </a:rPr>
              <a:t>sau </a:t>
            </a:r>
            <a:r>
              <a:rPr sz="1500" spc="-5" dirty="0">
                <a:latin typeface="Comic Sans MS"/>
                <a:cs typeface="Comic Sans MS"/>
              </a:rPr>
              <a:t>nu </a:t>
            </a:r>
            <a:r>
              <a:rPr sz="1500" spc="-80" dirty="0">
                <a:latin typeface="Comic Sans MS"/>
                <a:cs typeface="Comic Sans MS"/>
              </a:rPr>
              <a:t>recunoaște  </a:t>
            </a:r>
            <a:r>
              <a:rPr sz="1500" spc="-5" dirty="0">
                <a:latin typeface="Comic Sans MS"/>
                <a:cs typeface="Comic Sans MS"/>
              </a:rPr>
              <a:t>faptele, </a:t>
            </a:r>
            <a:r>
              <a:rPr sz="1500" dirty="0">
                <a:latin typeface="Comic Sans MS"/>
                <a:cs typeface="Comic Sans MS"/>
              </a:rPr>
              <a:t>pentru a </a:t>
            </a:r>
            <a:r>
              <a:rPr sz="1500" spc="-5" dirty="0">
                <a:latin typeface="Comic Sans MS"/>
                <a:cs typeface="Comic Sans MS"/>
              </a:rPr>
              <a:t>evita </a:t>
            </a:r>
            <a:r>
              <a:rPr sz="1500" spc="-10" dirty="0">
                <a:latin typeface="Comic Sans MS"/>
                <a:cs typeface="Comic Sans MS"/>
              </a:rPr>
              <a:t>consecințele). </a:t>
            </a:r>
            <a:r>
              <a:rPr sz="1500" spc="-330" dirty="0">
                <a:latin typeface="Comic Sans MS"/>
                <a:cs typeface="Comic Sans MS"/>
              </a:rPr>
              <a:t>În  </a:t>
            </a:r>
            <a:r>
              <a:rPr sz="1500" spc="-5" dirty="0">
                <a:latin typeface="Comic Sans MS"/>
                <a:cs typeface="Comic Sans MS"/>
              </a:rPr>
              <a:t>acest sens, agresorii </a:t>
            </a:r>
            <a:r>
              <a:rPr sz="1500" spc="-15" dirty="0">
                <a:latin typeface="Comic Sans MS"/>
                <a:cs typeface="Comic Sans MS"/>
              </a:rPr>
              <a:t>își </a:t>
            </a:r>
            <a:r>
              <a:rPr sz="1500" dirty="0">
                <a:latin typeface="Comic Sans MS"/>
                <a:cs typeface="Comic Sans MS"/>
              </a:rPr>
              <a:t>pot crea </a:t>
            </a:r>
            <a:r>
              <a:rPr sz="1500" b="1" spc="-80" dirty="0">
                <a:solidFill>
                  <a:srgbClr val="FFFFFF"/>
                </a:solidFill>
                <a:latin typeface="Comic Sans MS"/>
                <a:cs typeface="Comic Sans MS"/>
              </a:rPr>
              <a:t>profiluri  </a:t>
            </a:r>
            <a:r>
              <a:rPr sz="1500" b="1" spc="-5" dirty="0">
                <a:solidFill>
                  <a:srgbClr val="FFFFFF"/>
                </a:solidFill>
                <a:latin typeface="Comic Sans MS"/>
                <a:cs typeface="Comic Sans MS"/>
              </a:rPr>
              <a:t>false</a:t>
            </a:r>
            <a:r>
              <a:rPr sz="1500" spc="-5" dirty="0">
                <a:latin typeface="Comic Sans MS"/>
                <a:cs typeface="Comic Sans MS"/>
              </a:rPr>
              <a:t>, </a:t>
            </a:r>
            <a:r>
              <a:rPr sz="1500" dirty="0">
                <a:latin typeface="Comic Sans MS"/>
                <a:cs typeface="Comic Sans MS"/>
              </a:rPr>
              <a:t>sub </a:t>
            </a:r>
            <a:r>
              <a:rPr sz="1500" spc="-5" dirty="0">
                <a:latin typeface="Comic Sans MS"/>
                <a:cs typeface="Comic Sans MS"/>
              </a:rPr>
              <a:t>numele </a:t>
            </a:r>
            <a:r>
              <a:rPr sz="1500" dirty="0">
                <a:latin typeface="Comic Sans MS"/>
                <a:cs typeface="Comic Sans MS"/>
              </a:rPr>
              <a:t>cărora să</a:t>
            </a:r>
            <a:r>
              <a:rPr sz="1500" spc="-20" dirty="0">
                <a:latin typeface="Comic Sans MS"/>
                <a:cs typeface="Comic Sans MS"/>
              </a:rPr>
              <a:t> </a:t>
            </a:r>
            <a:r>
              <a:rPr sz="1500" spc="-5" dirty="0">
                <a:latin typeface="Comic Sans MS"/>
                <a:cs typeface="Comic Sans MS"/>
              </a:rPr>
              <a:t>opereze.</a:t>
            </a:r>
            <a:endParaRPr sz="1500">
              <a:latin typeface="Comic Sans MS"/>
              <a:cs typeface="Comic Sans MS"/>
            </a:endParaRPr>
          </a:p>
        </p:txBody>
      </p:sp>
    </p:spTree>
    <p:extLst>
      <p:ext uri="{BB962C8B-B14F-4D97-AF65-F5344CB8AC3E}">
        <p14:creationId xmlns:p14="http://schemas.microsoft.com/office/powerpoint/2010/main" val="353323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93311"/>
            <a:ext cx="9144000" cy="2965027"/>
          </a:xfrm>
          <a:custGeom>
            <a:avLst/>
            <a:gdLst/>
            <a:ahLst/>
            <a:cxnLst/>
            <a:rect l="l" t="t" r="r" b="b"/>
            <a:pathLst>
              <a:path w="9144000" h="2223770">
                <a:moveTo>
                  <a:pt x="0" y="2223515"/>
                </a:moveTo>
                <a:lnTo>
                  <a:pt x="9144000" y="2223515"/>
                </a:lnTo>
                <a:lnTo>
                  <a:pt x="9144000" y="0"/>
                </a:lnTo>
                <a:lnTo>
                  <a:pt x="0" y="0"/>
                </a:lnTo>
                <a:lnTo>
                  <a:pt x="0" y="2223515"/>
                </a:lnTo>
                <a:close/>
              </a:path>
            </a:pathLst>
          </a:custGeom>
          <a:solidFill>
            <a:srgbClr val="FFF8E7"/>
          </a:solidFill>
        </p:spPr>
        <p:txBody>
          <a:bodyPr wrap="square" lIns="0" tIns="0" rIns="0" bIns="0" rtlCol="0"/>
          <a:lstStyle/>
          <a:p>
            <a:endParaRPr/>
          </a:p>
        </p:txBody>
      </p:sp>
      <p:grpSp>
        <p:nvGrpSpPr>
          <p:cNvPr id="3" name="object 3"/>
          <p:cNvGrpSpPr/>
          <p:nvPr/>
        </p:nvGrpSpPr>
        <p:grpSpPr>
          <a:xfrm>
            <a:off x="0" y="0"/>
            <a:ext cx="9144000" cy="4492413"/>
            <a:chOff x="0" y="0"/>
            <a:chExt cx="9144000" cy="3369310"/>
          </a:xfrm>
        </p:grpSpPr>
        <p:sp>
          <p:nvSpPr>
            <p:cNvPr id="4" name="object 4"/>
            <p:cNvSpPr/>
            <p:nvPr/>
          </p:nvSpPr>
          <p:spPr>
            <a:xfrm>
              <a:off x="0" y="2912491"/>
              <a:ext cx="9144000" cy="294005"/>
            </a:xfrm>
            <a:custGeom>
              <a:avLst/>
              <a:gdLst/>
              <a:ahLst/>
              <a:cxnLst/>
              <a:rect l="l" t="t" r="r" b="b"/>
              <a:pathLst>
                <a:path w="9144000" h="294005">
                  <a:moveTo>
                    <a:pt x="9141587" y="0"/>
                  </a:moveTo>
                  <a:lnTo>
                    <a:pt x="0" y="6857"/>
                  </a:lnTo>
                  <a:lnTo>
                    <a:pt x="66416" y="139965"/>
                  </a:lnTo>
                  <a:lnTo>
                    <a:pt x="163216" y="209708"/>
                  </a:lnTo>
                  <a:lnTo>
                    <a:pt x="357595" y="238922"/>
                  </a:lnTo>
                  <a:lnTo>
                    <a:pt x="716749" y="250444"/>
                  </a:lnTo>
                  <a:lnTo>
                    <a:pt x="999404" y="256111"/>
                  </a:lnTo>
                  <a:lnTo>
                    <a:pt x="5414585" y="293870"/>
                  </a:lnTo>
                  <a:lnTo>
                    <a:pt x="7527732" y="280646"/>
                  </a:lnTo>
                  <a:lnTo>
                    <a:pt x="8234009" y="264397"/>
                  </a:lnTo>
                  <a:lnTo>
                    <a:pt x="8525750" y="252672"/>
                  </a:lnTo>
                  <a:lnTo>
                    <a:pt x="8673405" y="244185"/>
                  </a:lnTo>
                  <a:lnTo>
                    <a:pt x="8748205" y="238649"/>
                  </a:lnTo>
                  <a:lnTo>
                    <a:pt x="9029876" y="181844"/>
                  </a:lnTo>
                  <a:lnTo>
                    <a:pt x="9134998" y="102457"/>
                  </a:lnTo>
                  <a:lnTo>
                    <a:pt x="9144000" y="61519"/>
                  </a:lnTo>
                  <a:lnTo>
                    <a:pt x="9144000" y="8209"/>
                  </a:lnTo>
                  <a:lnTo>
                    <a:pt x="9141587" y="0"/>
                  </a:lnTo>
                  <a:close/>
                </a:path>
              </a:pathLst>
            </a:custGeom>
            <a:solidFill>
              <a:srgbClr val="00DFD1"/>
            </a:solidFill>
          </p:spPr>
          <p:txBody>
            <a:bodyPr wrap="square" lIns="0" tIns="0" rIns="0" bIns="0" rtlCol="0"/>
            <a:lstStyle/>
            <a:p>
              <a:endParaRPr/>
            </a:p>
          </p:txBody>
        </p:sp>
        <p:sp>
          <p:nvSpPr>
            <p:cNvPr id="5" name="object 5"/>
            <p:cNvSpPr/>
            <p:nvPr/>
          </p:nvSpPr>
          <p:spPr>
            <a:xfrm>
              <a:off x="719162" y="3065652"/>
              <a:ext cx="7394575" cy="303530"/>
            </a:xfrm>
            <a:custGeom>
              <a:avLst/>
              <a:gdLst/>
              <a:ahLst/>
              <a:cxnLst/>
              <a:rect l="l" t="t" r="r" b="b"/>
              <a:pathLst>
                <a:path w="7394575" h="303529">
                  <a:moveTo>
                    <a:pt x="7386866" y="0"/>
                  </a:moveTo>
                  <a:lnTo>
                    <a:pt x="0" y="107188"/>
                  </a:lnTo>
                  <a:lnTo>
                    <a:pt x="55177" y="216435"/>
                  </a:lnTo>
                  <a:lnTo>
                    <a:pt x="134189" y="272986"/>
                  </a:lnTo>
                  <a:lnTo>
                    <a:pt x="291595" y="294961"/>
                  </a:lnTo>
                  <a:lnTo>
                    <a:pt x="581952" y="300482"/>
                  </a:lnTo>
                  <a:lnTo>
                    <a:pt x="1244108" y="303465"/>
                  </a:lnTo>
                  <a:lnTo>
                    <a:pt x="2229967" y="302195"/>
                  </a:lnTo>
                  <a:lnTo>
                    <a:pt x="3285450" y="295902"/>
                  </a:lnTo>
                  <a:lnTo>
                    <a:pt x="4255187" y="285822"/>
                  </a:lnTo>
                  <a:lnTo>
                    <a:pt x="4892877" y="276436"/>
                  </a:lnTo>
                  <a:lnTo>
                    <a:pt x="5402831" y="266855"/>
                  </a:lnTo>
                  <a:lnTo>
                    <a:pt x="5817348" y="257213"/>
                  </a:lnTo>
                  <a:lnTo>
                    <a:pt x="6142827" y="247990"/>
                  </a:lnTo>
                  <a:lnTo>
                    <a:pt x="6389237" y="239616"/>
                  </a:lnTo>
                  <a:lnTo>
                    <a:pt x="6568048" y="232458"/>
                  </a:lnTo>
                  <a:lnTo>
                    <a:pt x="6728983" y="224887"/>
                  </a:lnTo>
                  <a:lnTo>
                    <a:pt x="6837067" y="218935"/>
                  </a:lnTo>
                  <a:lnTo>
                    <a:pt x="6933648" y="212745"/>
                  </a:lnTo>
                  <a:lnTo>
                    <a:pt x="6991337" y="208485"/>
                  </a:lnTo>
                  <a:lnTo>
                    <a:pt x="7043453" y="204118"/>
                  </a:lnTo>
                  <a:lnTo>
                    <a:pt x="7089813" y="199644"/>
                  </a:lnTo>
                  <a:lnTo>
                    <a:pt x="7298569" y="151465"/>
                  </a:lnTo>
                  <a:lnTo>
                    <a:pt x="7382643" y="84724"/>
                  </a:lnTo>
                  <a:lnTo>
                    <a:pt x="7394565" y="25532"/>
                  </a:lnTo>
                  <a:lnTo>
                    <a:pt x="7386866" y="0"/>
                  </a:lnTo>
                  <a:close/>
                </a:path>
              </a:pathLst>
            </a:custGeom>
            <a:solidFill>
              <a:srgbClr val="00DFD1">
                <a:alpha val="43136"/>
              </a:srgbClr>
            </a:solidFill>
          </p:spPr>
          <p:txBody>
            <a:bodyPr wrap="square" lIns="0" tIns="0" rIns="0" bIns="0" rtlCol="0"/>
            <a:lstStyle/>
            <a:p>
              <a:endParaRPr/>
            </a:p>
          </p:txBody>
        </p:sp>
        <p:sp>
          <p:nvSpPr>
            <p:cNvPr id="6" name="object 6"/>
            <p:cNvSpPr/>
            <p:nvPr/>
          </p:nvSpPr>
          <p:spPr>
            <a:xfrm>
              <a:off x="0" y="0"/>
              <a:ext cx="9144000" cy="2920365"/>
            </a:xfrm>
            <a:custGeom>
              <a:avLst/>
              <a:gdLst/>
              <a:ahLst/>
              <a:cxnLst/>
              <a:rect l="l" t="t" r="r" b="b"/>
              <a:pathLst>
                <a:path w="9144000" h="2920365">
                  <a:moveTo>
                    <a:pt x="9144000" y="0"/>
                  </a:moveTo>
                  <a:lnTo>
                    <a:pt x="0" y="0"/>
                  </a:lnTo>
                  <a:lnTo>
                    <a:pt x="0" y="2919984"/>
                  </a:lnTo>
                  <a:lnTo>
                    <a:pt x="9144000" y="2919984"/>
                  </a:lnTo>
                  <a:lnTo>
                    <a:pt x="9144000" y="0"/>
                  </a:lnTo>
                  <a:close/>
                </a:path>
              </a:pathLst>
            </a:custGeom>
            <a:solidFill>
              <a:srgbClr val="00DFD1"/>
            </a:solidFill>
          </p:spPr>
          <p:txBody>
            <a:bodyPr wrap="square" lIns="0" tIns="0" rIns="0" bIns="0" rtlCol="0"/>
            <a:lstStyle/>
            <a:p>
              <a:endParaRPr/>
            </a:p>
          </p:txBody>
        </p:sp>
      </p:grpSp>
      <p:grpSp>
        <p:nvGrpSpPr>
          <p:cNvPr id="7" name="object 7"/>
          <p:cNvGrpSpPr/>
          <p:nvPr/>
        </p:nvGrpSpPr>
        <p:grpSpPr>
          <a:xfrm>
            <a:off x="7069582" y="5412265"/>
            <a:ext cx="652145" cy="1446107"/>
            <a:chOff x="7069581" y="4059199"/>
            <a:chExt cx="652145" cy="1084580"/>
          </a:xfrm>
        </p:grpSpPr>
        <p:sp>
          <p:nvSpPr>
            <p:cNvPr id="8" name="object 8"/>
            <p:cNvSpPr/>
            <p:nvPr/>
          </p:nvSpPr>
          <p:spPr>
            <a:xfrm>
              <a:off x="7150607" y="4869218"/>
              <a:ext cx="506095" cy="268605"/>
            </a:xfrm>
            <a:custGeom>
              <a:avLst/>
              <a:gdLst/>
              <a:ahLst/>
              <a:cxnLst/>
              <a:rect l="l" t="t" r="r" b="b"/>
              <a:pathLst>
                <a:path w="506095" h="268604">
                  <a:moveTo>
                    <a:pt x="236597" y="232079"/>
                  </a:moveTo>
                  <a:lnTo>
                    <a:pt x="141859" y="232079"/>
                  </a:lnTo>
                  <a:lnTo>
                    <a:pt x="166346" y="247612"/>
                  </a:lnTo>
                  <a:lnTo>
                    <a:pt x="192785" y="258924"/>
                  </a:lnTo>
                  <a:lnTo>
                    <a:pt x="220654" y="265840"/>
                  </a:lnTo>
                  <a:lnTo>
                    <a:pt x="249427" y="268185"/>
                  </a:lnTo>
                  <a:lnTo>
                    <a:pt x="257565" y="267993"/>
                  </a:lnTo>
                  <a:lnTo>
                    <a:pt x="265763" y="267416"/>
                  </a:lnTo>
                  <a:lnTo>
                    <a:pt x="273984" y="266454"/>
                  </a:lnTo>
                  <a:lnTo>
                    <a:pt x="282194" y="265108"/>
                  </a:lnTo>
                  <a:lnTo>
                    <a:pt x="269510" y="254076"/>
                  </a:lnTo>
                  <a:lnTo>
                    <a:pt x="256397" y="243780"/>
                  </a:lnTo>
                  <a:lnTo>
                    <a:pt x="242456" y="234799"/>
                  </a:lnTo>
                  <a:lnTo>
                    <a:pt x="236597" y="232079"/>
                  </a:lnTo>
                  <a:close/>
                </a:path>
                <a:path w="506095" h="268604">
                  <a:moveTo>
                    <a:pt x="222376" y="129171"/>
                  </a:moveTo>
                  <a:lnTo>
                    <a:pt x="181832" y="150022"/>
                  </a:lnTo>
                  <a:lnTo>
                    <a:pt x="145669" y="177869"/>
                  </a:lnTo>
                  <a:lnTo>
                    <a:pt x="116093" y="215862"/>
                  </a:lnTo>
                  <a:lnTo>
                    <a:pt x="110490" y="230807"/>
                  </a:lnTo>
                  <a:lnTo>
                    <a:pt x="84673" y="237651"/>
                  </a:lnTo>
                  <a:lnTo>
                    <a:pt x="58642" y="243573"/>
                  </a:lnTo>
                  <a:lnTo>
                    <a:pt x="32373" y="248620"/>
                  </a:lnTo>
                  <a:lnTo>
                    <a:pt x="5842" y="252837"/>
                  </a:lnTo>
                  <a:lnTo>
                    <a:pt x="0" y="254076"/>
                  </a:lnTo>
                  <a:lnTo>
                    <a:pt x="1143" y="262598"/>
                  </a:lnTo>
                  <a:lnTo>
                    <a:pt x="6985" y="262598"/>
                  </a:lnTo>
                  <a:lnTo>
                    <a:pt x="41257" y="257093"/>
                  </a:lnTo>
                  <a:lnTo>
                    <a:pt x="75104" y="250185"/>
                  </a:lnTo>
                  <a:lnTo>
                    <a:pt x="108642" y="241845"/>
                  </a:lnTo>
                  <a:lnTo>
                    <a:pt x="141859" y="232079"/>
                  </a:lnTo>
                  <a:lnTo>
                    <a:pt x="236597" y="232079"/>
                  </a:lnTo>
                  <a:lnTo>
                    <a:pt x="232028" y="229958"/>
                  </a:lnTo>
                  <a:lnTo>
                    <a:pt x="114681" y="229958"/>
                  </a:lnTo>
                  <a:lnTo>
                    <a:pt x="145903" y="209497"/>
                  </a:lnTo>
                  <a:lnTo>
                    <a:pt x="174434" y="185746"/>
                  </a:lnTo>
                  <a:lnTo>
                    <a:pt x="200013" y="158905"/>
                  </a:lnTo>
                  <a:lnTo>
                    <a:pt x="222376" y="129171"/>
                  </a:lnTo>
                  <a:close/>
                </a:path>
                <a:path w="506095" h="268604">
                  <a:moveTo>
                    <a:pt x="310134" y="91058"/>
                  </a:moveTo>
                  <a:lnTo>
                    <a:pt x="279586" y="109919"/>
                  </a:lnTo>
                  <a:lnTo>
                    <a:pt x="253111" y="133754"/>
                  </a:lnTo>
                  <a:lnTo>
                    <a:pt x="231302" y="161967"/>
                  </a:lnTo>
                  <a:lnTo>
                    <a:pt x="214757" y="193959"/>
                  </a:lnTo>
                  <a:lnTo>
                    <a:pt x="190102" y="204143"/>
                  </a:lnTo>
                  <a:lnTo>
                    <a:pt x="165385" y="213550"/>
                  </a:lnTo>
                  <a:lnTo>
                    <a:pt x="140247" y="222195"/>
                  </a:lnTo>
                  <a:lnTo>
                    <a:pt x="114681" y="229958"/>
                  </a:lnTo>
                  <a:lnTo>
                    <a:pt x="232028" y="229958"/>
                  </a:lnTo>
                  <a:lnTo>
                    <a:pt x="227457" y="227836"/>
                  </a:lnTo>
                  <a:lnTo>
                    <a:pt x="217656" y="225000"/>
                  </a:lnTo>
                  <a:lnTo>
                    <a:pt x="207724" y="222965"/>
                  </a:lnTo>
                  <a:lnTo>
                    <a:pt x="206204" y="222779"/>
                  </a:lnTo>
                  <a:lnTo>
                    <a:pt x="169037" y="222779"/>
                  </a:lnTo>
                  <a:lnTo>
                    <a:pt x="190565" y="214762"/>
                  </a:lnTo>
                  <a:lnTo>
                    <a:pt x="211915" y="206035"/>
                  </a:lnTo>
                  <a:lnTo>
                    <a:pt x="233098" y="196672"/>
                  </a:lnTo>
                  <a:lnTo>
                    <a:pt x="254126" y="186745"/>
                  </a:lnTo>
                  <a:lnTo>
                    <a:pt x="348046" y="186745"/>
                  </a:lnTo>
                  <a:lnTo>
                    <a:pt x="341883" y="184235"/>
                  </a:lnTo>
                  <a:lnTo>
                    <a:pt x="235966" y="184235"/>
                  </a:lnTo>
                  <a:lnTo>
                    <a:pt x="260609" y="166219"/>
                  </a:lnTo>
                  <a:lnTo>
                    <a:pt x="281479" y="144315"/>
                  </a:lnTo>
                  <a:lnTo>
                    <a:pt x="298134" y="119076"/>
                  </a:lnTo>
                  <a:lnTo>
                    <a:pt x="310134" y="91058"/>
                  </a:lnTo>
                  <a:close/>
                </a:path>
                <a:path w="506095" h="268604">
                  <a:moveTo>
                    <a:pt x="187706" y="221330"/>
                  </a:moveTo>
                  <a:lnTo>
                    <a:pt x="181483" y="221330"/>
                  </a:lnTo>
                  <a:lnTo>
                    <a:pt x="175260" y="221825"/>
                  </a:lnTo>
                  <a:lnTo>
                    <a:pt x="169037" y="222779"/>
                  </a:lnTo>
                  <a:lnTo>
                    <a:pt x="206204" y="222779"/>
                  </a:lnTo>
                  <a:lnTo>
                    <a:pt x="197721" y="221740"/>
                  </a:lnTo>
                  <a:lnTo>
                    <a:pt x="187706" y="221330"/>
                  </a:lnTo>
                  <a:close/>
                </a:path>
                <a:path w="506095" h="268604">
                  <a:moveTo>
                    <a:pt x="348046" y="186745"/>
                  </a:moveTo>
                  <a:lnTo>
                    <a:pt x="254126" y="186745"/>
                  </a:lnTo>
                  <a:lnTo>
                    <a:pt x="272127" y="198404"/>
                  </a:lnTo>
                  <a:lnTo>
                    <a:pt x="291544" y="206814"/>
                  </a:lnTo>
                  <a:lnTo>
                    <a:pt x="311937" y="211908"/>
                  </a:lnTo>
                  <a:lnTo>
                    <a:pt x="332867" y="213621"/>
                  </a:lnTo>
                  <a:lnTo>
                    <a:pt x="345162" y="213035"/>
                  </a:lnTo>
                  <a:lnTo>
                    <a:pt x="357409" y="211269"/>
                  </a:lnTo>
                  <a:lnTo>
                    <a:pt x="369514" y="208309"/>
                  </a:lnTo>
                  <a:lnTo>
                    <a:pt x="381381" y="204143"/>
                  </a:lnTo>
                  <a:lnTo>
                    <a:pt x="361801" y="192349"/>
                  </a:lnTo>
                  <a:lnTo>
                    <a:pt x="348046" y="186745"/>
                  </a:lnTo>
                  <a:close/>
                </a:path>
                <a:path w="506095" h="268604">
                  <a:moveTo>
                    <a:pt x="402082" y="28778"/>
                  </a:moveTo>
                  <a:lnTo>
                    <a:pt x="371744" y="49608"/>
                  </a:lnTo>
                  <a:lnTo>
                    <a:pt x="346741" y="75914"/>
                  </a:lnTo>
                  <a:lnTo>
                    <a:pt x="327786" y="106820"/>
                  </a:lnTo>
                  <a:lnTo>
                    <a:pt x="315595" y="141452"/>
                  </a:lnTo>
                  <a:lnTo>
                    <a:pt x="296080" y="152953"/>
                  </a:lnTo>
                  <a:lnTo>
                    <a:pt x="276256" y="163942"/>
                  </a:lnTo>
                  <a:lnTo>
                    <a:pt x="256194" y="174381"/>
                  </a:lnTo>
                  <a:lnTo>
                    <a:pt x="235966" y="184235"/>
                  </a:lnTo>
                  <a:lnTo>
                    <a:pt x="341883" y="184235"/>
                  </a:lnTo>
                  <a:lnTo>
                    <a:pt x="340852" y="183814"/>
                  </a:lnTo>
                  <a:lnTo>
                    <a:pt x="322893" y="179566"/>
                  </a:lnTo>
                  <a:lnTo>
                    <a:pt x="268605" y="179566"/>
                  </a:lnTo>
                  <a:lnTo>
                    <a:pt x="287516" y="169231"/>
                  </a:lnTo>
                  <a:lnTo>
                    <a:pt x="306165" y="158491"/>
                  </a:lnTo>
                  <a:lnTo>
                    <a:pt x="324576" y="147275"/>
                  </a:lnTo>
                  <a:lnTo>
                    <a:pt x="342773" y="135508"/>
                  </a:lnTo>
                  <a:lnTo>
                    <a:pt x="469205" y="135508"/>
                  </a:lnTo>
                  <a:lnTo>
                    <a:pt x="476758" y="129171"/>
                  </a:lnTo>
                  <a:lnTo>
                    <a:pt x="469518" y="126631"/>
                  </a:lnTo>
                  <a:lnTo>
                    <a:pt x="338074" y="126631"/>
                  </a:lnTo>
                  <a:lnTo>
                    <a:pt x="358165" y="105139"/>
                  </a:lnTo>
                  <a:lnTo>
                    <a:pt x="375650" y="81510"/>
                  </a:lnTo>
                  <a:lnTo>
                    <a:pt x="390348" y="55978"/>
                  </a:lnTo>
                  <a:lnTo>
                    <a:pt x="402082" y="28778"/>
                  </a:lnTo>
                  <a:close/>
                </a:path>
                <a:path w="506095" h="268604">
                  <a:moveTo>
                    <a:pt x="296418" y="176879"/>
                  </a:moveTo>
                  <a:lnTo>
                    <a:pt x="289464" y="177045"/>
                  </a:lnTo>
                  <a:lnTo>
                    <a:pt x="282511" y="177546"/>
                  </a:lnTo>
                  <a:lnTo>
                    <a:pt x="275558" y="178385"/>
                  </a:lnTo>
                  <a:lnTo>
                    <a:pt x="268605" y="179566"/>
                  </a:lnTo>
                  <a:lnTo>
                    <a:pt x="322893" y="179566"/>
                  </a:lnTo>
                  <a:lnTo>
                    <a:pt x="318926" y="178628"/>
                  </a:lnTo>
                  <a:lnTo>
                    <a:pt x="296418" y="176879"/>
                  </a:lnTo>
                  <a:close/>
                </a:path>
                <a:path w="506095" h="268604">
                  <a:moveTo>
                    <a:pt x="469205" y="135508"/>
                  </a:moveTo>
                  <a:lnTo>
                    <a:pt x="342773" y="135508"/>
                  </a:lnTo>
                  <a:lnTo>
                    <a:pt x="358181" y="144001"/>
                  </a:lnTo>
                  <a:lnTo>
                    <a:pt x="408813" y="156263"/>
                  </a:lnTo>
                  <a:lnTo>
                    <a:pt x="411734" y="156368"/>
                  </a:lnTo>
                  <a:lnTo>
                    <a:pt x="413131" y="156368"/>
                  </a:lnTo>
                  <a:lnTo>
                    <a:pt x="430770" y="154537"/>
                  </a:lnTo>
                  <a:lnTo>
                    <a:pt x="447563" y="149218"/>
                  </a:lnTo>
                  <a:lnTo>
                    <a:pt x="463047" y="140675"/>
                  </a:lnTo>
                  <a:lnTo>
                    <a:pt x="469205" y="135508"/>
                  </a:lnTo>
                  <a:close/>
                </a:path>
                <a:path w="506095" h="268604">
                  <a:moveTo>
                    <a:pt x="505968" y="0"/>
                  </a:moveTo>
                  <a:lnTo>
                    <a:pt x="469995" y="14107"/>
                  </a:lnTo>
                  <a:lnTo>
                    <a:pt x="437642" y="34451"/>
                  </a:lnTo>
                  <a:lnTo>
                    <a:pt x="409670" y="60439"/>
                  </a:lnTo>
                  <a:lnTo>
                    <a:pt x="386842" y="91478"/>
                  </a:lnTo>
                  <a:lnTo>
                    <a:pt x="374953" y="100594"/>
                  </a:lnTo>
                  <a:lnTo>
                    <a:pt x="362791" y="109516"/>
                  </a:lnTo>
                  <a:lnTo>
                    <a:pt x="350462" y="118208"/>
                  </a:lnTo>
                  <a:lnTo>
                    <a:pt x="338074" y="126631"/>
                  </a:lnTo>
                  <a:lnTo>
                    <a:pt x="469518" y="126631"/>
                  </a:lnTo>
                  <a:lnTo>
                    <a:pt x="461047" y="123659"/>
                  </a:lnTo>
                  <a:lnTo>
                    <a:pt x="360172" y="123659"/>
                  </a:lnTo>
                  <a:lnTo>
                    <a:pt x="368738" y="117545"/>
                  </a:lnTo>
                  <a:lnTo>
                    <a:pt x="377269" y="111318"/>
                  </a:lnTo>
                  <a:lnTo>
                    <a:pt x="385728" y="105011"/>
                  </a:lnTo>
                  <a:lnTo>
                    <a:pt x="394081" y="98653"/>
                  </a:lnTo>
                  <a:lnTo>
                    <a:pt x="427583" y="80851"/>
                  </a:lnTo>
                  <a:lnTo>
                    <a:pt x="457787" y="58208"/>
                  </a:lnTo>
                  <a:lnTo>
                    <a:pt x="484110" y="31125"/>
                  </a:lnTo>
                  <a:lnTo>
                    <a:pt x="505968" y="0"/>
                  </a:lnTo>
                  <a:close/>
                </a:path>
                <a:path w="506095" h="268604">
                  <a:moveTo>
                    <a:pt x="408050" y="114744"/>
                  </a:moveTo>
                  <a:lnTo>
                    <a:pt x="395747" y="115301"/>
                  </a:lnTo>
                  <a:lnTo>
                    <a:pt x="383635" y="116973"/>
                  </a:lnTo>
                  <a:lnTo>
                    <a:pt x="371760" y="119759"/>
                  </a:lnTo>
                  <a:lnTo>
                    <a:pt x="360172" y="123659"/>
                  </a:lnTo>
                  <a:lnTo>
                    <a:pt x="461047" y="123659"/>
                  </a:lnTo>
                  <a:lnTo>
                    <a:pt x="459968" y="123281"/>
                  </a:lnTo>
                  <a:lnTo>
                    <a:pt x="442833" y="118938"/>
                  </a:lnTo>
                  <a:lnTo>
                    <a:pt x="425483" y="116105"/>
                  </a:lnTo>
                  <a:lnTo>
                    <a:pt x="408050" y="114744"/>
                  </a:lnTo>
                  <a:close/>
                </a:path>
              </a:pathLst>
            </a:custGeom>
            <a:solidFill>
              <a:srgbClr val="1A4E6D"/>
            </a:solidFill>
          </p:spPr>
          <p:txBody>
            <a:bodyPr wrap="square" lIns="0" tIns="0" rIns="0" bIns="0" rtlCol="0"/>
            <a:lstStyle/>
            <a:p>
              <a:endParaRPr/>
            </a:p>
          </p:txBody>
        </p:sp>
        <p:sp>
          <p:nvSpPr>
            <p:cNvPr id="9" name="object 9"/>
            <p:cNvSpPr/>
            <p:nvPr/>
          </p:nvSpPr>
          <p:spPr>
            <a:xfrm>
              <a:off x="7092695" y="4059199"/>
              <a:ext cx="628650" cy="1074420"/>
            </a:xfrm>
            <a:custGeom>
              <a:avLst/>
              <a:gdLst/>
              <a:ahLst/>
              <a:cxnLst/>
              <a:rect l="l" t="t" r="r" b="b"/>
              <a:pathLst>
                <a:path w="628650" h="1074420">
                  <a:moveTo>
                    <a:pt x="95376" y="934542"/>
                  </a:moveTo>
                  <a:lnTo>
                    <a:pt x="76013" y="957393"/>
                  </a:lnTo>
                  <a:lnTo>
                    <a:pt x="56387" y="979911"/>
                  </a:lnTo>
                  <a:lnTo>
                    <a:pt x="36476" y="1002071"/>
                  </a:lnTo>
                  <a:lnTo>
                    <a:pt x="16255" y="1023847"/>
                  </a:lnTo>
                  <a:lnTo>
                    <a:pt x="0" y="1073798"/>
                  </a:lnTo>
                  <a:lnTo>
                    <a:pt x="30297" y="1047741"/>
                  </a:lnTo>
                  <a:lnTo>
                    <a:pt x="55689" y="1013745"/>
                  </a:lnTo>
                  <a:lnTo>
                    <a:pt x="77081" y="974962"/>
                  </a:lnTo>
                  <a:lnTo>
                    <a:pt x="95376" y="934542"/>
                  </a:lnTo>
                  <a:close/>
                </a:path>
                <a:path w="628650" h="1074420">
                  <a:moveTo>
                    <a:pt x="628650" y="0"/>
                  </a:moveTo>
                  <a:lnTo>
                    <a:pt x="590617" y="24477"/>
                  </a:lnTo>
                  <a:lnTo>
                    <a:pt x="554055" y="52749"/>
                  </a:lnTo>
                  <a:lnTo>
                    <a:pt x="518991" y="84446"/>
                  </a:lnTo>
                  <a:lnTo>
                    <a:pt x="485453" y="119200"/>
                  </a:lnTo>
                  <a:lnTo>
                    <a:pt x="453470" y="156642"/>
                  </a:lnTo>
                  <a:lnTo>
                    <a:pt x="423069" y="196405"/>
                  </a:lnTo>
                  <a:lnTo>
                    <a:pt x="394279" y="238120"/>
                  </a:lnTo>
                  <a:lnTo>
                    <a:pt x="367127" y="281418"/>
                  </a:lnTo>
                  <a:lnTo>
                    <a:pt x="341641" y="325931"/>
                  </a:lnTo>
                  <a:lnTo>
                    <a:pt x="317851" y="371292"/>
                  </a:lnTo>
                  <a:lnTo>
                    <a:pt x="295782" y="417131"/>
                  </a:lnTo>
                  <a:lnTo>
                    <a:pt x="275220" y="463274"/>
                  </a:lnTo>
                  <a:lnTo>
                    <a:pt x="255784" y="509746"/>
                  </a:lnTo>
                  <a:lnTo>
                    <a:pt x="237260" y="556483"/>
                  </a:lnTo>
                  <a:lnTo>
                    <a:pt x="219434" y="603426"/>
                  </a:lnTo>
                  <a:lnTo>
                    <a:pt x="202090" y="650512"/>
                  </a:lnTo>
                  <a:lnTo>
                    <a:pt x="167991" y="744871"/>
                  </a:lnTo>
                  <a:lnTo>
                    <a:pt x="150807" y="792020"/>
                  </a:lnTo>
                  <a:lnTo>
                    <a:pt x="133246" y="839067"/>
                  </a:lnTo>
                  <a:lnTo>
                    <a:pt x="115095" y="885952"/>
                  </a:lnTo>
                  <a:lnTo>
                    <a:pt x="95630" y="933881"/>
                  </a:lnTo>
                  <a:lnTo>
                    <a:pt x="95376" y="934542"/>
                  </a:lnTo>
                  <a:lnTo>
                    <a:pt x="127847" y="894839"/>
                  </a:lnTo>
                  <a:lnTo>
                    <a:pt x="159688" y="854353"/>
                  </a:lnTo>
                  <a:lnTo>
                    <a:pt x="190984" y="813200"/>
                  </a:lnTo>
                  <a:lnTo>
                    <a:pt x="221821" y="771499"/>
                  </a:lnTo>
                  <a:lnTo>
                    <a:pt x="252282" y="729367"/>
                  </a:lnTo>
                  <a:lnTo>
                    <a:pt x="282453" y="686921"/>
                  </a:lnTo>
                  <a:lnTo>
                    <a:pt x="342264" y="601560"/>
                  </a:lnTo>
                  <a:lnTo>
                    <a:pt x="369244" y="562609"/>
                  </a:lnTo>
                  <a:lnTo>
                    <a:pt x="396004" y="523447"/>
                  </a:lnTo>
                  <a:lnTo>
                    <a:pt x="422243" y="483900"/>
                  </a:lnTo>
                  <a:lnTo>
                    <a:pt x="447656" y="443788"/>
                  </a:lnTo>
                  <a:lnTo>
                    <a:pt x="471940" y="402934"/>
                  </a:lnTo>
                  <a:lnTo>
                    <a:pt x="494792" y="361162"/>
                  </a:lnTo>
                  <a:lnTo>
                    <a:pt x="516394" y="317533"/>
                  </a:lnTo>
                  <a:lnTo>
                    <a:pt x="536192" y="273244"/>
                  </a:lnTo>
                  <a:lnTo>
                    <a:pt x="554390" y="228410"/>
                  </a:lnTo>
                  <a:lnTo>
                    <a:pt x="571198" y="183143"/>
                  </a:lnTo>
                  <a:lnTo>
                    <a:pt x="586821" y="137556"/>
                  </a:lnTo>
                  <a:lnTo>
                    <a:pt x="601466" y="91761"/>
                  </a:lnTo>
                  <a:lnTo>
                    <a:pt x="615340" y="45871"/>
                  </a:lnTo>
                  <a:lnTo>
                    <a:pt x="628650" y="0"/>
                  </a:lnTo>
                  <a:close/>
                </a:path>
              </a:pathLst>
            </a:custGeom>
            <a:solidFill>
              <a:srgbClr val="00DFD1"/>
            </a:solidFill>
          </p:spPr>
          <p:txBody>
            <a:bodyPr wrap="square" lIns="0" tIns="0" rIns="0" bIns="0" rtlCol="0"/>
            <a:lstStyle/>
            <a:p>
              <a:endParaRPr/>
            </a:p>
          </p:txBody>
        </p:sp>
        <p:sp>
          <p:nvSpPr>
            <p:cNvPr id="10" name="object 10"/>
            <p:cNvSpPr/>
            <p:nvPr/>
          </p:nvSpPr>
          <p:spPr>
            <a:xfrm>
              <a:off x="7187183" y="4343400"/>
              <a:ext cx="262890" cy="768350"/>
            </a:xfrm>
            <a:custGeom>
              <a:avLst/>
              <a:gdLst/>
              <a:ahLst/>
              <a:cxnLst/>
              <a:rect l="l" t="t" r="r" b="b"/>
              <a:pathLst>
                <a:path w="262890" h="768350">
                  <a:moveTo>
                    <a:pt x="48260" y="417868"/>
                  </a:moveTo>
                  <a:lnTo>
                    <a:pt x="41403" y="448612"/>
                  </a:lnTo>
                  <a:lnTo>
                    <a:pt x="37413" y="479780"/>
                  </a:lnTo>
                  <a:lnTo>
                    <a:pt x="36312" y="510919"/>
                  </a:lnTo>
                  <a:lnTo>
                    <a:pt x="38100" y="542163"/>
                  </a:lnTo>
                  <a:lnTo>
                    <a:pt x="41205" y="564394"/>
                  </a:lnTo>
                  <a:lnTo>
                    <a:pt x="46561" y="586114"/>
                  </a:lnTo>
                  <a:lnTo>
                    <a:pt x="54798" y="606638"/>
                  </a:lnTo>
                  <a:lnTo>
                    <a:pt x="66548" y="625284"/>
                  </a:lnTo>
                  <a:lnTo>
                    <a:pt x="52288" y="659098"/>
                  </a:lnTo>
                  <a:lnTo>
                    <a:pt x="36956" y="692425"/>
                  </a:lnTo>
                  <a:lnTo>
                    <a:pt x="20577" y="725271"/>
                  </a:lnTo>
                  <a:lnTo>
                    <a:pt x="3175" y="757646"/>
                  </a:lnTo>
                  <a:lnTo>
                    <a:pt x="0" y="763136"/>
                  </a:lnTo>
                  <a:lnTo>
                    <a:pt x="4572" y="768060"/>
                  </a:lnTo>
                  <a:lnTo>
                    <a:pt x="11430" y="768060"/>
                  </a:lnTo>
                  <a:lnTo>
                    <a:pt x="13589" y="766997"/>
                  </a:lnTo>
                  <a:lnTo>
                    <a:pt x="37486" y="722614"/>
                  </a:lnTo>
                  <a:lnTo>
                    <a:pt x="58086" y="679865"/>
                  </a:lnTo>
                  <a:lnTo>
                    <a:pt x="76852" y="636241"/>
                  </a:lnTo>
                  <a:lnTo>
                    <a:pt x="83416" y="618947"/>
                  </a:lnTo>
                  <a:lnTo>
                    <a:pt x="68580" y="618947"/>
                  </a:lnTo>
                  <a:lnTo>
                    <a:pt x="72316" y="568127"/>
                  </a:lnTo>
                  <a:lnTo>
                    <a:pt x="70088" y="517278"/>
                  </a:lnTo>
                  <a:lnTo>
                    <a:pt x="62025" y="466994"/>
                  </a:lnTo>
                  <a:lnTo>
                    <a:pt x="48260" y="417868"/>
                  </a:lnTo>
                  <a:close/>
                </a:path>
                <a:path w="262890" h="768350">
                  <a:moveTo>
                    <a:pt x="79248" y="290156"/>
                  </a:moveTo>
                  <a:lnTo>
                    <a:pt x="74523" y="339357"/>
                  </a:lnTo>
                  <a:lnTo>
                    <a:pt x="78692" y="388154"/>
                  </a:lnTo>
                  <a:lnTo>
                    <a:pt x="91553" y="435358"/>
                  </a:lnTo>
                  <a:lnTo>
                    <a:pt x="112902" y="479780"/>
                  </a:lnTo>
                  <a:lnTo>
                    <a:pt x="103459" y="515194"/>
                  </a:lnTo>
                  <a:lnTo>
                    <a:pt x="92979" y="550164"/>
                  </a:lnTo>
                  <a:lnTo>
                    <a:pt x="81381" y="584733"/>
                  </a:lnTo>
                  <a:lnTo>
                    <a:pt x="68580" y="618947"/>
                  </a:lnTo>
                  <a:lnTo>
                    <a:pt x="83416" y="618947"/>
                  </a:lnTo>
                  <a:lnTo>
                    <a:pt x="93725" y="591781"/>
                  </a:lnTo>
                  <a:lnTo>
                    <a:pt x="141301" y="573114"/>
                  </a:lnTo>
                  <a:lnTo>
                    <a:pt x="169592" y="554443"/>
                  </a:lnTo>
                  <a:lnTo>
                    <a:pt x="106045" y="554443"/>
                  </a:lnTo>
                  <a:lnTo>
                    <a:pt x="115181" y="523822"/>
                  </a:lnTo>
                  <a:lnTo>
                    <a:pt x="123507" y="493047"/>
                  </a:lnTo>
                  <a:lnTo>
                    <a:pt x="130976" y="462112"/>
                  </a:lnTo>
                  <a:lnTo>
                    <a:pt x="133780" y="448830"/>
                  </a:lnTo>
                  <a:lnTo>
                    <a:pt x="120142" y="448830"/>
                  </a:lnTo>
                  <a:lnTo>
                    <a:pt x="120538" y="406919"/>
                  </a:lnTo>
                  <a:lnTo>
                    <a:pt x="113696" y="365840"/>
                  </a:lnTo>
                  <a:lnTo>
                    <a:pt x="99853" y="326588"/>
                  </a:lnTo>
                  <a:lnTo>
                    <a:pt x="79248" y="290156"/>
                  </a:lnTo>
                  <a:close/>
                </a:path>
                <a:path w="262890" h="768350">
                  <a:moveTo>
                    <a:pt x="246761" y="465797"/>
                  </a:moveTo>
                  <a:lnTo>
                    <a:pt x="201914" y="476240"/>
                  </a:lnTo>
                  <a:lnTo>
                    <a:pt x="160020" y="494626"/>
                  </a:lnTo>
                  <a:lnTo>
                    <a:pt x="129698" y="521201"/>
                  </a:lnTo>
                  <a:lnTo>
                    <a:pt x="106045" y="554443"/>
                  </a:lnTo>
                  <a:lnTo>
                    <a:pt x="169592" y="554443"/>
                  </a:lnTo>
                  <a:lnTo>
                    <a:pt x="183626" y="545182"/>
                  </a:lnTo>
                  <a:lnTo>
                    <a:pt x="219259" y="509053"/>
                  </a:lnTo>
                  <a:lnTo>
                    <a:pt x="246761" y="465797"/>
                  </a:lnTo>
                  <a:close/>
                </a:path>
                <a:path w="262890" h="768350">
                  <a:moveTo>
                    <a:pt x="88138" y="137464"/>
                  </a:moveTo>
                  <a:lnTo>
                    <a:pt x="85572" y="187950"/>
                  </a:lnTo>
                  <a:lnTo>
                    <a:pt x="93424" y="237243"/>
                  </a:lnTo>
                  <a:lnTo>
                    <a:pt x="111301" y="283834"/>
                  </a:lnTo>
                  <a:lnTo>
                    <a:pt x="138811" y="326212"/>
                  </a:lnTo>
                  <a:lnTo>
                    <a:pt x="135465" y="357003"/>
                  </a:lnTo>
                  <a:lnTo>
                    <a:pt x="131191" y="387678"/>
                  </a:lnTo>
                  <a:lnTo>
                    <a:pt x="126059" y="418275"/>
                  </a:lnTo>
                  <a:lnTo>
                    <a:pt x="120142" y="448830"/>
                  </a:lnTo>
                  <a:lnTo>
                    <a:pt x="133780" y="448830"/>
                  </a:lnTo>
                  <a:lnTo>
                    <a:pt x="137541" y="431012"/>
                  </a:lnTo>
                  <a:lnTo>
                    <a:pt x="180558" y="413320"/>
                  </a:lnTo>
                  <a:lnTo>
                    <a:pt x="185726" y="409371"/>
                  </a:lnTo>
                  <a:lnTo>
                    <a:pt x="141350" y="409371"/>
                  </a:lnTo>
                  <a:lnTo>
                    <a:pt x="146016" y="380092"/>
                  </a:lnTo>
                  <a:lnTo>
                    <a:pt x="149907" y="350770"/>
                  </a:lnTo>
                  <a:lnTo>
                    <a:pt x="153013" y="321367"/>
                  </a:lnTo>
                  <a:lnTo>
                    <a:pt x="155321" y="291845"/>
                  </a:lnTo>
                  <a:lnTo>
                    <a:pt x="161870" y="288874"/>
                  </a:lnTo>
                  <a:lnTo>
                    <a:pt x="141732" y="288874"/>
                  </a:lnTo>
                  <a:lnTo>
                    <a:pt x="134965" y="248928"/>
                  </a:lnTo>
                  <a:lnTo>
                    <a:pt x="123698" y="210140"/>
                  </a:lnTo>
                  <a:lnTo>
                    <a:pt x="108049" y="172866"/>
                  </a:lnTo>
                  <a:lnTo>
                    <a:pt x="88138" y="137464"/>
                  </a:lnTo>
                  <a:close/>
                </a:path>
                <a:path w="262890" h="768350">
                  <a:moveTo>
                    <a:pt x="262890" y="306730"/>
                  </a:moveTo>
                  <a:lnTo>
                    <a:pt x="225182" y="322825"/>
                  </a:lnTo>
                  <a:lnTo>
                    <a:pt x="191738" y="345801"/>
                  </a:lnTo>
                  <a:lnTo>
                    <a:pt x="163484" y="374903"/>
                  </a:lnTo>
                  <a:lnTo>
                    <a:pt x="141350" y="409371"/>
                  </a:lnTo>
                  <a:lnTo>
                    <a:pt x="185726" y="409371"/>
                  </a:lnTo>
                  <a:lnTo>
                    <a:pt x="216884" y="385564"/>
                  </a:lnTo>
                  <a:lnTo>
                    <a:pt x="244875" y="349461"/>
                  </a:lnTo>
                  <a:lnTo>
                    <a:pt x="262890" y="306730"/>
                  </a:lnTo>
                  <a:close/>
                </a:path>
                <a:path w="262890" h="768350">
                  <a:moveTo>
                    <a:pt x="143001" y="0"/>
                  </a:moveTo>
                  <a:lnTo>
                    <a:pt x="128496" y="51062"/>
                  </a:lnTo>
                  <a:lnTo>
                    <a:pt x="123825" y="103444"/>
                  </a:lnTo>
                  <a:lnTo>
                    <a:pt x="128964" y="155755"/>
                  </a:lnTo>
                  <a:lnTo>
                    <a:pt x="143891" y="206603"/>
                  </a:lnTo>
                  <a:lnTo>
                    <a:pt x="143873" y="231249"/>
                  </a:lnTo>
                  <a:lnTo>
                    <a:pt x="143593" y="246625"/>
                  </a:lnTo>
                  <a:lnTo>
                    <a:pt x="143529" y="248928"/>
                  </a:lnTo>
                  <a:lnTo>
                    <a:pt x="142819" y="268266"/>
                  </a:lnTo>
                  <a:lnTo>
                    <a:pt x="141732" y="288874"/>
                  </a:lnTo>
                  <a:lnTo>
                    <a:pt x="161870" y="288874"/>
                  </a:lnTo>
                  <a:lnTo>
                    <a:pt x="177307" y="281868"/>
                  </a:lnTo>
                  <a:lnTo>
                    <a:pt x="197770" y="269217"/>
                  </a:lnTo>
                  <a:lnTo>
                    <a:pt x="205956" y="262597"/>
                  </a:lnTo>
                  <a:lnTo>
                    <a:pt x="157099" y="262597"/>
                  </a:lnTo>
                  <a:lnTo>
                    <a:pt x="157517" y="248928"/>
                  </a:lnTo>
                  <a:lnTo>
                    <a:pt x="157710" y="237243"/>
                  </a:lnTo>
                  <a:lnTo>
                    <a:pt x="157802" y="227203"/>
                  </a:lnTo>
                  <a:lnTo>
                    <a:pt x="157861" y="204470"/>
                  </a:lnTo>
                  <a:lnTo>
                    <a:pt x="166261" y="153090"/>
                  </a:lnTo>
                  <a:lnTo>
                    <a:pt x="166576" y="101134"/>
                  </a:lnTo>
                  <a:lnTo>
                    <a:pt x="158807" y="49795"/>
                  </a:lnTo>
                  <a:lnTo>
                    <a:pt x="143001" y="0"/>
                  </a:lnTo>
                  <a:close/>
                </a:path>
                <a:path w="262890" h="768350">
                  <a:moveTo>
                    <a:pt x="260350" y="140004"/>
                  </a:moveTo>
                  <a:lnTo>
                    <a:pt x="220916" y="168043"/>
                  </a:lnTo>
                  <a:lnTo>
                    <a:pt x="187198" y="202768"/>
                  </a:lnTo>
                  <a:lnTo>
                    <a:pt x="162302" y="246625"/>
                  </a:lnTo>
                  <a:lnTo>
                    <a:pt x="157099" y="262597"/>
                  </a:lnTo>
                  <a:lnTo>
                    <a:pt x="205956" y="262597"/>
                  </a:lnTo>
                  <a:lnTo>
                    <a:pt x="247419" y="214921"/>
                  </a:lnTo>
                  <a:lnTo>
                    <a:pt x="261818" y="165615"/>
                  </a:lnTo>
                  <a:lnTo>
                    <a:pt x="260350" y="140004"/>
                  </a:lnTo>
                  <a:close/>
                </a:path>
              </a:pathLst>
            </a:custGeom>
            <a:solidFill>
              <a:srgbClr val="1A4E6D"/>
            </a:solidFill>
          </p:spPr>
          <p:txBody>
            <a:bodyPr wrap="square" lIns="0" tIns="0" rIns="0" bIns="0" rtlCol="0"/>
            <a:lstStyle/>
            <a:p>
              <a:endParaRPr/>
            </a:p>
          </p:txBody>
        </p:sp>
        <p:sp>
          <p:nvSpPr>
            <p:cNvPr id="11" name="object 11"/>
            <p:cNvSpPr/>
            <p:nvPr/>
          </p:nvSpPr>
          <p:spPr>
            <a:xfrm>
              <a:off x="7069581" y="4558322"/>
              <a:ext cx="491490" cy="585470"/>
            </a:xfrm>
            <a:custGeom>
              <a:avLst/>
              <a:gdLst/>
              <a:ahLst/>
              <a:cxnLst/>
              <a:rect l="l" t="t" r="r" b="b"/>
              <a:pathLst>
                <a:path w="491490" h="585470">
                  <a:moveTo>
                    <a:pt x="176911" y="155473"/>
                  </a:moveTo>
                  <a:lnTo>
                    <a:pt x="141008" y="180733"/>
                  </a:lnTo>
                  <a:lnTo>
                    <a:pt x="114427" y="216865"/>
                  </a:lnTo>
                  <a:lnTo>
                    <a:pt x="110744" y="226314"/>
                  </a:lnTo>
                  <a:lnTo>
                    <a:pt x="111506" y="216865"/>
                  </a:lnTo>
                  <a:lnTo>
                    <a:pt x="112128" y="207810"/>
                  </a:lnTo>
                  <a:lnTo>
                    <a:pt x="112636" y="199186"/>
                  </a:lnTo>
                  <a:lnTo>
                    <a:pt x="113030" y="191566"/>
                  </a:lnTo>
                  <a:lnTo>
                    <a:pt x="119913" y="160705"/>
                  </a:lnTo>
                  <a:lnTo>
                    <a:pt x="121780" y="129374"/>
                  </a:lnTo>
                  <a:lnTo>
                    <a:pt x="118706" y="98323"/>
                  </a:lnTo>
                  <a:lnTo>
                    <a:pt x="110744" y="67805"/>
                  </a:lnTo>
                  <a:lnTo>
                    <a:pt x="100533" y="98005"/>
                  </a:lnTo>
                  <a:lnTo>
                    <a:pt x="96050" y="129374"/>
                  </a:lnTo>
                  <a:lnTo>
                    <a:pt x="97358" y="161048"/>
                  </a:lnTo>
                  <a:lnTo>
                    <a:pt x="104368" y="191566"/>
                  </a:lnTo>
                  <a:lnTo>
                    <a:pt x="104444" y="193802"/>
                  </a:lnTo>
                  <a:lnTo>
                    <a:pt x="103987" y="204685"/>
                  </a:lnTo>
                  <a:lnTo>
                    <a:pt x="103022" y="217627"/>
                  </a:lnTo>
                  <a:lnTo>
                    <a:pt x="101892" y="229450"/>
                  </a:lnTo>
                  <a:lnTo>
                    <a:pt x="100584" y="241884"/>
                  </a:lnTo>
                  <a:lnTo>
                    <a:pt x="97904" y="217627"/>
                  </a:lnTo>
                  <a:lnTo>
                    <a:pt x="92405" y="193802"/>
                  </a:lnTo>
                  <a:lnTo>
                    <a:pt x="84162" y="170891"/>
                  </a:lnTo>
                  <a:lnTo>
                    <a:pt x="73279" y="149059"/>
                  </a:lnTo>
                  <a:lnTo>
                    <a:pt x="70040" y="179235"/>
                  </a:lnTo>
                  <a:lnTo>
                    <a:pt x="73126" y="209118"/>
                  </a:lnTo>
                  <a:lnTo>
                    <a:pt x="82296" y="237807"/>
                  </a:lnTo>
                  <a:lnTo>
                    <a:pt x="97282" y="264375"/>
                  </a:lnTo>
                  <a:lnTo>
                    <a:pt x="94272" y="282803"/>
                  </a:lnTo>
                  <a:lnTo>
                    <a:pt x="90754" y="301142"/>
                  </a:lnTo>
                  <a:lnTo>
                    <a:pt x="86690" y="319328"/>
                  </a:lnTo>
                  <a:lnTo>
                    <a:pt x="82042" y="337337"/>
                  </a:lnTo>
                  <a:lnTo>
                    <a:pt x="83845" y="312166"/>
                  </a:lnTo>
                  <a:lnTo>
                    <a:pt x="81191" y="287235"/>
                  </a:lnTo>
                  <a:lnTo>
                    <a:pt x="74231" y="263194"/>
                  </a:lnTo>
                  <a:lnTo>
                    <a:pt x="63119" y="240652"/>
                  </a:lnTo>
                  <a:lnTo>
                    <a:pt x="58445" y="269989"/>
                  </a:lnTo>
                  <a:lnTo>
                    <a:pt x="59220" y="299567"/>
                  </a:lnTo>
                  <a:lnTo>
                    <a:pt x="65303" y="328574"/>
                  </a:lnTo>
                  <a:lnTo>
                    <a:pt x="76581" y="356184"/>
                  </a:lnTo>
                  <a:lnTo>
                    <a:pt x="69913" y="377215"/>
                  </a:lnTo>
                  <a:lnTo>
                    <a:pt x="62560" y="397840"/>
                  </a:lnTo>
                  <a:lnTo>
                    <a:pt x="54444" y="418223"/>
                  </a:lnTo>
                  <a:lnTo>
                    <a:pt x="45593" y="438289"/>
                  </a:lnTo>
                  <a:lnTo>
                    <a:pt x="49631" y="407860"/>
                  </a:lnTo>
                  <a:lnTo>
                    <a:pt x="49961" y="381406"/>
                  </a:lnTo>
                  <a:lnTo>
                    <a:pt x="49999" y="377037"/>
                  </a:lnTo>
                  <a:lnTo>
                    <a:pt x="46850" y="346659"/>
                  </a:lnTo>
                  <a:lnTo>
                    <a:pt x="40259" y="316484"/>
                  </a:lnTo>
                  <a:lnTo>
                    <a:pt x="35013" y="334797"/>
                  </a:lnTo>
                  <a:lnTo>
                    <a:pt x="31508" y="353377"/>
                  </a:lnTo>
                  <a:lnTo>
                    <a:pt x="29730" y="372135"/>
                  </a:lnTo>
                  <a:lnTo>
                    <a:pt x="29718" y="390994"/>
                  </a:lnTo>
                  <a:lnTo>
                    <a:pt x="30886" y="404558"/>
                  </a:lnTo>
                  <a:lnTo>
                    <a:pt x="33464" y="417741"/>
                  </a:lnTo>
                  <a:lnTo>
                    <a:pt x="37744" y="430263"/>
                  </a:lnTo>
                  <a:lnTo>
                    <a:pt x="44069" y="441820"/>
                  </a:lnTo>
                  <a:lnTo>
                    <a:pt x="34404" y="461822"/>
                  </a:lnTo>
                  <a:lnTo>
                    <a:pt x="24091" y="481431"/>
                  </a:lnTo>
                  <a:lnTo>
                    <a:pt x="13169" y="500684"/>
                  </a:lnTo>
                  <a:lnTo>
                    <a:pt x="1651" y="519645"/>
                  </a:lnTo>
                  <a:lnTo>
                    <a:pt x="0" y="522224"/>
                  </a:lnTo>
                  <a:lnTo>
                    <a:pt x="1524" y="524776"/>
                  </a:lnTo>
                  <a:lnTo>
                    <a:pt x="5207" y="526300"/>
                  </a:lnTo>
                  <a:lnTo>
                    <a:pt x="7112" y="526046"/>
                  </a:lnTo>
                  <a:lnTo>
                    <a:pt x="8382" y="524281"/>
                  </a:lnTo>
                  <a:lnTo>
                    <a:pt x="23368" y="499770"/>
                  </a:lnTo>
                  <a:lnTo>
                    <a:pt x="37249" y="474687"/>
                  </a:lnTo>
                  <a:lnTo>
                    <a:pt x="49974" y="449046"/>
                  </a:lnTo>
                  <a:lnTo>
                    <a:pt x="54686" y="438289"/>
                  </a:lnTo>
                  <a:lnTo>
                    <a:pt x="61468" y="422846"/>
                  </a:lnTo>
                  <a:lnTo>
                    <a:pt x="90881" y="413105"/>
                  </a:lnTo>
                  <a:lnTo>
                    <a:pt x="112598" y="400354"/>
                  </a:lnTo>
                  <a:lnTo>
                    <a:pt x="117297" y="397611"/>
                  </a:lnTo>
                  <a:lnTo>
                    <a:pt x="139915" y="377037"/>
                  </a:lnTo>
                  <a:lnTo>
                    <a:pt x="157988" y="352069"/>
                  </a:lnTo>
                  <a:lnTo>
                    <a:pt x="144170" y="354114"/>
                  </a:lnTo>
                  <a:lnTo>
                    <a:pt x="104902" y="366433"/>
                  </a:lnTo>
                  <a:lnTo>
                    <a:pt x="70358" y="400354"/>
                  </a:lnTo>
                  <a:lnTo>
                    <a:pt x="76822" y="382320"/>
                  </a:lnTo>
                  <a:lnTo>
                    <a:pt x="82829" y="364020"/>
                  </a:lnTo>
                  <a:lnTo>
                    <a:pt x="88315" y="345503"/>
                  </a:lnTo>
                  <a:lnTo>
                    <a:pt x="90462" y="337337"/>
                  </a:lnTo>
                  <a:lnTo>
                    <a:pt x="93218" y="326834"/>
                  </a:lnTo>
                  <a:lnTo>
                    <a:pt x="119799" y="317715"/>
                  </a:lnTo>
                  <a:lnTo>
                    <a:pt x="125209" y="314045"/>
                  </a:lnTo>
                  <a:lnTo>
                    <a:pt x="142621" y="302272"/>
                  </a:lnTo>
                  <a:lnTo>
                    <a:pt x="160578" y="281495"/>
                  </a:lnTo>
                  <a:lnTo>
                    <a:pt x="172593" y="256336"/>
                  </a:lnTo>
                  <a:lnTo>
                    <a:pt x="149466" y="264668"/>
                  </a:lnTo>
                  <a:lnTo>
                    <a:pt x="128714" y="277431"/>
                  </a:lnTo>
                  <a:lnTo>
                    <a:pt x="110896" y="294081"/>
                  </a:lnTo>
                  <a:lnTo>
                    <a:pt x="96647" y="314045"/>
                  </a:lnTo>
                  <a:lnTo>
                    <a:pt x="100190" y="296608"/>
                  </a:lnTo>
                  <a:lnTo>
                    <a:pt x="103378" y="279069"/>
                  </a:lnTo>
                  <a:lnTo>
                    <a:pt x="106172" y="261454"/>
                  </a:lnTo>
                  <a:lnTo>
                    <a:pt x="108585" y="243776"/>
                  </a:lnTo>
                  <a:lnTo>
                    <a:pt x="113474" y="241884"/>
                  </a:lnTo>
                  <a:lnTo>
                    <a:pt x="122326" y="238467"/>
                  </a:lnTo>
                  <a:lnTo>
                    <a:pt x="135089" y="231559"/>
                  </a:lnTo>
                  <a:lnTo>
                    <a:pt x="142367" y="226314"/>
                  </a:lnTo>
                  <a:lnTo>
                    <a:pt x="146761" y="223164"/>
                  </a:lnTo>
                  <a:lnTo>
                    <a:pt x="157226" y="213385"/>
                  </a:lnTo>
                  <a:lnTo>
                    <a:pt x="166547" y="200736"/>
                  </a:lnTo>
                  <a:lnTo>
                    <a:pt x="173062" y="186563"/>
                  </a:lnTo>
                  <a:lnTo>
                    <a:pt x="176568" y="171373"/>
                  </a:lnTo>
                  <a:lnTo>
                    <a:pt x="176911" y="155473"/>
                  </a:lnTo>
                  <a:close/>
                </a:path>
                <a:path w="491490" h="585470">
                  <a:moveTo>
                    <a:pt x="491236" y="0"/>
                  </a:moveTo>
                  <a:lnTo>
                    <a:pt x="446671" y="22034"/>
                  </a:lnTo>
                  <a:lnTo>
                    <a:pt x="404685" y="48539"/>
                  </a:lnTo>
                  <a:lnTo>
                    <a:pt x="365645" y="79260"/>
                  </a:lnTo>
                  <a:lnTo>
                    <a:pt x="329946" y="113906"/>
                  </a:lnTo>
                  <a:lnTo>
                    <a:pt x="298411" y="151244"/>
                  </a:lnTo>
                  <a:lnTo>
                    <a:pt x="270268" y="190944"/>
                  </a:lnTo>
                  <a:lnTo>
                    <a:pt x="244881" y="232549"/>
                  </a:lnTo>
                  <a:lnTo>
                    <a:pt x="221564" y="275628"/>
                  </a:lnTo>
                  <a:lnTo>
                    <a:pt x="199694" y="319722"/>
                  </a:lnTo>
                  <a:lnTo>
                    <a:pt x="178612" y="364375"/>
                  </a:lnTo>
                  <a:lnTo>
                    <a:pt x="157657" y="409117"/>
                  </a:lnTo>
                  <a:lnTo>
                    <a:pt x="136182" y="453529"/>
                  </a:lnTo>
                  <a:lnTo>
                    <a:pt x="113538" y="497128"/>
                  </a:lnTo>
                  <a:lnTo>
                    <a:pt x="94119" y="530758"/>
                  </a:lnTo>
                  <a:lnTo>
                    <a:pt x="72021" y="562559"/>
                  </a:lnTo>
                  <a:lnTo>
                    <a:pt x="51485" y="585177"/>
                  </a:lnTo>
                  <a:lnTo>
                    <a:pt x="114122" y="585177"/>
                  </a:lnTo>
                  <a:lnTo>
                    <a:pt x="156946" y="555053"/>
                  </a:lnTo>
                  <a:lnTo>
                    <a:pt x="193776" y="525081"/>
                  </a:lnTo>
                  <a:lnTo>
                    <a:pt x="228803" y="493001"/>
                  </a:lnTo>
                  <a:lnTo>
                    <a:pt x="262077" y="459028"/>
                  </a:lnTo>
                  <a:lnTo>
                    <a:pt x="293662" y="423367"/>
                  </a:lnTo>
                  <a:lnTo>
                    <a:pt x="323634" y="386283"/>
                  </a:lnTo>
                  <a:lnTo>
                    <a:pt x="352044" y="347980"/>
                  </a:lnTo>
                  <a:lnTo>
                    <a:pt x="378968" y="308686"/>
                  </a:lnTo>
                  <a:lnTo>
                    <a:pt x="404596" y="268211"/>
                  </a:lnTo>
                  <a:lnTo>
                    <a:pt x="428320" y="226352"/>
                  </a:lnTo>
                  <a:lnTo>
                    <a:pt x="449351" y="183197"/>
                  </a:lnTo>
                  <a:lnTo>
                    <a:pt x="466928" y="138874"/>
                  </a:lnTo>
                  <a:lnTo>
                    <a:pt x="480275" y="93497"/>
                  </a:lnTo>
                  <a:lnTo>
                    <a:pt x="488632" y="47167"/>
                  </a:lnTo>
                  <a:lnTo>
                    <a:pt x="491236" y="0"/>
                  </a:lnTo>
                  <a:close/>
                </a:path>
              </a:pathLst>
            </a:custGeom>
            <a:solidFill>
              <a:srgbClr val="FFC4C6"/>
            </a:solidFill>
          </p:spPr>
          <p:txBody>
            <a:bodyPr wrap="square" lIns="0" tIns="0" rIns="0" bIns="0" rtlCol="0"/>
            <a:lstStyle/>
            <a:p>
              <a:endParaRPr/>
            </a:p>
          </p:txBody>
        </p:sp>
      </p:grpSp>
      <p:grpSp>
        <p:nvGrpSpPr>
          <p:cNvPr id="12" name="object 12"/>
          <p:cNvGrpSpPr/>
          <p:nvPr/>
        </p:nvGrpSpPr>
        <p:grpSpPr>
          <a:xfrm>
            <a:off x="0" y="1038351"/>
            <a:ext cx="9080500" cy="5819987"/>
            <a:chOff x="0" y="778763"/>
            <a:chExt cx="9080500" cy="4364990"/>
          </a:xfrm>
        </p:grpSpPr>
        <p:sp>
          <p:nvSpPr>
            <p:cNvPr id="13" name="object 13"/>
            <p:cNvSpPr/>
            <p:nvPr/>
          </p:nvSpPr>
          <p:spPr>
            <a:xfrm>
              <a:off x="1542287" y="4869218"/>
              <a:ext cx="506095" cy="268605"/>
            </a:xfrm>
            <a:custGeom>
              <a:avLst/>
              <a:gdLst/>
              <a:ahLst/>
              <a:cxnLst/>
              <a:rect l="l" t="t" r="r" b="b"/>
              <a:pathLst>
                <a:path w="506094" h="268604">
                  <a:moveTo>
                    <a:pt x="324485" y="221330"/>
                  </a:moveTo>
                  <a:lnTo>
                    <a:pt x="318262" y="221330"/>
                  </a:lnTo>
                  <a:lnTo>
                    <a:pt x="308246" y="221740"/>
                  </a:lnTo>
                  <a:lnTo>
                    <a:pt x="263511" y="234799"/>
                  </a:lnTo>
                  <a:lnTo>
                    <a:pt x="223774" y="265108"/>
                  </a:lnTo>
                  <a:lnTo>
                    <a:pt x="231983" y="266454"/>
                  </a:lnTo>
                  <a:lnTo>
                    <a:pt x="240204" y="267416"/>
                  </a:lnTo>
                  <a:lnTo>
                    <a:pt x="248402" y="267993"/>
                  </a:lnTo>
                  <a:lnTo>
                    <a:pt x="256539" y="268185"/>
                  </a:lnTo>
                  <a:lnTo>
                    <a:pt x="285313" y="265840"/>
                  </a:lnTo>
                  <a:lnTo>
                    <a:pt x="313181" y="258924"/>
                  </a:lnTo>
                  <a:lnTo>
                    <a:pt x="339621" y="247612"/>
                  </a:lnTo>
                  <a:lnTo>
                    <a:pt x="364109" y="232079"/>
                  </a:lnTo>
                  <a:lnTo>
                    <a:pt x="400278" y="232079"/>
                  </a:lnTo>
                  <a:lnTo>
                    <a:pt x="395478" y="230807"/>
                  </a:lnTo>
                  <a:lnTo>
                    <a:pt x="395159" y="229958"/>
                  </a:lnTo>
                  <a:lnTo>
                    <a:pt x="391287" y="229958"/>
                  </a:lnTo>
                  <a:lnTo>
                    <a:pt x="367642" y="222779"/>
                  </a:lnTo>
                  <a:lnTo>
                    <a:pt x="336931" y="222779"/>
                  </a:lnTo>
                  <a:lnTo>
                    <a:pt x="330707" y="221825"/>
                  </a:lnTo>
                  <a:lnTo>
                    <a:pt x="324485" y="221330"/>
                  </a:lnTo>
                  <a:close/>
                </a:path>
                <a:path w="506094" h="268604">
                  <a:moveTo>
                    <a:pt x="400278" y="232079"/>
                  </a:moveTo>
                  <a:lnTo>
                    <a:pt x="364109" y="232079"/>
                  </a:lnTo>
                  <a:lnTo>
                    <a:pt x="397325" y="241845"/>
                  </a:lnTo>
                  <a:lnTo>
                    <a:pt x="430863" y="250185"/>
                  </a:lnTo>
                  <a:lnTo>
                    <a:pt x="464710" y="257093"/>
                  </a:lnTo>
                  <a:lnTo>
                    <a:pt x="498856" y="262562"/>
                  </a:lnTo>
                  <a:lnTo>
                    <a:pt x="504825" y="262598"/>
                  </a:lnTo>
                  <a:lnTo>
                    <a:pt x="505968" y="254076"/>
                  </a:lnTo>
                  <a:lnTo>
                    <a:pt x="500125" y="252837"/>
                  </a:lnTo>
                  <a:lnTo>
                    <a:pt x="473594" y="248620"/>
                  </a:lnTo>
                  <a:lnTo>
                    <a:pt x="447325" y="243573"/>
                  </a:lnTo>
                  <a:lnTo>
                    <a:pt x="421294" y="237651"/>
                  </a:lnTo>
                  <a:lnTo>
                    <a:pt x="400278" y="232079"/>
                  </a:lnTo>
                  <a:close/>
                </a:path>
                <a:path w="506094" h="268604">
                  <a:moveTo>
                    <a:pt x="283591" y="129171"/>
                  </a:moveTo>
                  <a:lnTo>
                    <a:pt x="305954" y="158905"/>
                  </a:lnTo>
                  <a:lnTo>
                    <a:pt x="331533" y="185746"/>
                  </a:lnTo>
                  <a:lnTo>
                    <a:pt x="360064" y="209497"/>
                  </a:lnTo>
                  <a:lnTo>
                    <a:pt x="391287" y="229958"/>
                  </a:lnTo>
                  <a:lnTo>
                    <a:pt x="395159" y="229958"/>
                  </a:lnTo>
                  <a:lnTo>
                    <a:pt x="371617" y="189473"/>
                  </a:lnTo>
                  <a:lnTo>
                    <a:pt x="342812" y="163110"/>
                  </a:lnTo>
                  <a:lnTo>
                    <a:pt x="304363" y="138683"/>
                  </a:lnTo>
                  <a:lnTo>
                    <a:pt x="283591" y="129171"/>
                  </a:lnTo>
                  <a:close/>
                </a:path>
                <a:path w="506094" h="268604">
                  <a:moveTo>
                    <a:pt x="287480" y="186745"/>
                  </a:moveTo>
                  <a:lnTo>
                    <a:pt x="251841" y="186745"/>
                  </a:lnTo>
                  <a:lnTo>
                    <a:pt x="272869" y="196672"/>
                  </a:lnTo>
                  <a:lnTo>
                    <a:pt x="294052" y="206035"/>
                  </a:lnTo>
                  <a:lnTo>
                    <a:pt x="315402" y="214762"/>
                  </a:lnTo>
                  <a:lnTo>
                    <a:pt x="336931" y="222779"/>
                  </a:lnTo>
                  <a:lnTo>
                    <a:pt x="367642" y="222779"/>
                  </a:lnTo>
                  <a:lnTo>
                    <a:pt x="365720" y="222195"/>
                  </a:lnTo>
                  <a:lnTo>
                    <a:pt x="340582" y="213550"/>
                  </a:lnTo>
                  <a:lnTo>
                    <a:pt x="315777" y="204109"/>
                  </a:lnTo>
                  <a:lnTo>
                    <a:pt x="291211" y="193959"/>
                  </a:lnTo>
                  <a:lnTo>
                    <a:pt x="287480" y="186745"/>
                  </a:lnTo>
                  <a:close/>
                </a:path>
                <a:path w="506094" h="268604">
                  <a:moveTo>
                    <a:pt x="209550" y="176879"/>
                  </a:moveTo>
                  <a:lnTo>
                    <a:pt x="187041" y="178628"/>
                  </a:lnTo>
                  <a:lnTo>
                    <a:pt x="165115" y="183814"/>
                  </a:lnTo>
                  <a:lnTo>
                    <a:pt x="144166" y="192349"/>
                  </a:lnTo>
                  <a:lnTo>
                    <a:pt x="124587" y="204143"/>
                  </a:lnTo>
                  <a:lnTo>
                    <a:pt x="136453" y="208309"/>
                  </a:lnTo>
                  <a:lnTo>
                    <a:pt x="148558" y="211269"/>
                  </a:lnTo>
                  <a:lnTo>
                    <a:pt x="160805" y="213035"/>
                  </a:lnTo>
                  <a:lnTo>
                    <a:pt x="173100" y="213621"/>
                  </a:lnTo>
                  <a:lnTo>
                    <a:pt x="194030" y="211908"/>
                  </a:lnTo>
                  <a:lnTo>
                    <a:pt x="214423" y="206814"/>
                  </a:lnTo>
                  <a:lnTo>
                    <a:pt x="233840" y="198404"/>
                  </a:lnTo>
                  <a:lnTo>
                    <a:pt x="251841" y="186745"/>
                  </a:lnTo>
                  <a:lnTo>
                    <a:pt x="287480" y="186745"/>
                  </a:lnTo>
                  <a:lnTo>
                    <a:pt x="286181" y="184235"/>
                  </a:lnTo>
                  <a:lnTo>
                    <a:pt x="270001" y="184235"/>
                  </a:lnTo>
                  <a:lnTo>
                    <a:pt x="260417" y="179566"/>
                  </a:lnTo>
                  <a:lnTo>
                    <a:pt x="237362" y="179566"/>
                  </a:lnTo>
                  <a:lnTo>
                    <a:pt x="230409" y="178385"/>
                  </a:lnTo>
                  <a:lnTo>
                    <a:pt x="223456" y="177546"/>
                  </a:lnTo>
                  <a:lnTo>
                    <a:pt x="216503" y="177045"/>
                  </a:lnTo>
                  <a:lnTo>
                    <a:pt x="209550" y="176879"/>
                  </a:lnTo>
                  <a:close/>
                </a:path>
                <a:path w="506094" h="268604">
                  <a:moveTo>
                    <a:pt x="195834" y="91058"/>
                  </a:moveTo>
                  <a:lnTo>
                    <a:pt x="207833" y="119076"/>
                  </a:lnTo>
                  <a:lnTo>
                    <a:pt x="224488" y="144315"/>
                  </a:lnTo>
                  <a:lnTo>
                    <a:pt x="245358" y="166219"/>
                  </a:lnTo>
                  <a:lnTo>
                    <a:pt x="270001" y="184235"/>
                  </a:lnTo>
                  <a:lnTo>
                    <a:pt x="286181" y="184235"/>
                  </a:lnTo>
                  <a:lnTo>
                    <a:pt x="274665" y="161967"/>
                  </a:lnTo>
                  <a:lnTo>
                    <a:pt x="252856" y="133754"/>
                  </a:lnTo>
                  <a:lnTo>
                    <a:pt x="226381" y="109919"/>
                  </a:lnTo>
                  <a:lnTo>
                    <a:pt x="195834" y="91058"/>
                  </a:lnTo>
                  <a:close/>
                </a:path>
                <a:path w="506094" h="268604">
                  <a:moveTo>
                    <a:pt x="188280" y="135508"/>
                  </a:moveTo>
                  <a:lnTo>
                    <a:pt x="163194" y="135508"/>
                  </a:lnTo>
                  <a:lnTo>
                    <a:pt x="181391" y="147275"/>
                  </a:lnTo>
                  <a:lnTo>
                    <a:pt x="199802" y="158491"/>
                  </a:lnTo>
                  <a:lnTo>
                    <a:pt x="218451" y="169231"/>
                  </a:lnTo>
                  <a:lnTo>
                    <a:pt x="237362" y="179566"/>
                  </a:lnTo>
                  <a:lnTo>
                    <a:pt x="260417" y="179566"/>
                  </a:lnTo>
                  <a:lnTo>
                    <a:pt x="249773" y="174381"/>
                  </a:lnTo>
                  <a:lnTo>
                    <a:pt x="229711" y="163942"/>
                  </a:lnTo>
                  <a:lnTo>
                    <a:pt x="209887" y="152953"/>
                  </a:lnTo>
                  <a:lnTo>
                    <a:pt x="190373" y="141452"/>
                  </a:lnTo>
                  <a:lnTo>
                    <a:pt x="188280" y="135508"/>
                  </a:lnTo>
                  <a:close/>
                </a:path>
                <a:path w="506094" h="268604">
                  <a:moveTo>
                    <a:pt x="97917" y="114744"/>
                  </a:moveTo>
                  <a:lnTo>
                    <a:pt x="80484" y="116105"/>
                  </a:lnTo>
                  <a:lnTo>
                    <a:pt x="63134" y="118938"/>
                  </a:lnTo>
                  <a:lnTo>
                    <a:pt x="45999" y="123281"/>
                  </a:lnTo>
                  <a:lnTo>
                    <a:pt x="29209" y="129171"/>
                  </a:lnTo>
                  <a:lnTo>
                    <a:pt x="42920" y="140675"/>
                  </a:lnTo>
                  <a:lnTo>
                    <a:pt x="58404" y="149218"/>
                  </a:lnTo>
                  <a:lnTo>
                    <a:pt x="75197" y="154537"/>
                  </a:lnTo>
                  <a:lnTo>
                    <a:pt x="92837" y="156368"/>
                  </a:lnTo>
                  <a:lnTo>
                    <a:pt x="94234" y="156368"/>
                  </a:lnTo>
                  <a:lnTo>
                    <a:pt x="147786" y="144001"/>
                  </a:lnTo>
                  <a:lnTo>
                    <a:pt x="163194" y="135508"/>
                  </a:lnTo>
                  <a:lnTo>
                    <a:pt x="188280" y="135508"/>
                  </a:lnTo>
                  <a:lnTo>
                    <a:pt x="185155" y="126631"/>
                  </a:lnTo>
                  <a:lnTo>
                    <a:pt x="167894" y="126631"/>
                  </a:lnTo>
                  <a:lnTo>
                    <a:pt x="163523" y="123659"/>
                  </a:lnTo>
                  <a:lnTo>
                    <a:pt x="145795" y="123659"/>
                  </a:lnTo>
                  <a:lnTo>
                    <a:pt x="134207" y="119759"/>
                  </a:lnTo>
                  <a:lnTo>
                    <a:pt x="122332" y="116973"/>
                  </a:lnTo>
                  <a:lnTo>
                    <a:pt x="110220" y="115301"/>
                  </a:lnTo>
                  <a:lnTo>
                    <a:pt x="97917" y="114744"/>
                  </a:lnTo>
                  <a:close/>
                </a:path>
                <a:path w="506094" h="268604">
                  <a:moveTo>
                    <a:pt x="103886" y="28778"/>
                  </a:moveTo>
                  <a:lnTo>
                    <a:pt x="115619" y="55978"/>
                  </a:lnTo>
                  <a:lnTo>
                    <a:pt x="130317" y="81510"/>
                  </a:lnTo>
                  <a:lnTo>
                    <a:pt x="147802" y="105139"/>
                  </a:lnTo>
                  <a:lnTo>
                    <a:pt x="167894" y="126631"/>
                  </a:lnTo>
                  <a:lnTo>
                    <a:pt x="185155" y="126631"/>
                  </a:lnTo>
                  <a:lnTo>
                    <a:pt x="178181" y="106820"/>
                  </a:lnTo>
                  <a:lnTo>
                    <a:pt x="159226" y="75914"/>
                  </a:lnTo>
                  <a:lnTo>
                    <a:pt x="134223" y="49608"/>
                  </a:lnTo>
                  <a:lnTo>
                    <a:pt x="103886" y="28778"/>
                  </a:lnTo>
                  <a:close/>
                </a:path>
                <a:path w="506094" h="268604">
                  <a:moveTo>
                    <a:pt x="0" y="0"/>
                  </a:moveTo>
                  <a:lnTo>
                    <a:pt x="21857" y="31125"/>
                  </a:lnTo>
                  <a:lnTo>
                    <a:pt x="48180" y="58208"/>
                  </a:lnTo>
                  <a:lnTo>
                    <a:pt x="78384" y="80851"/>
                  </a:lnTo>
                  <a:lnTo>
                    <a:pt x="111887" y="98653"/>
                  </a:lnTo>
                  <a:lnTo>
                    <a:pt x="120239" y="105011"/>
                  </a:lnTo>
                  <a:lnTo>
                    <a:pt x="128698" y="111318"/>
                  </a:lnTo>
                  <a:lnTo>
                    <a:pt x="137229" y="117545"/>
                  </a:lnTo>
                  <a:lnTo>
                    <a:pt x="145795" y="123659"/>
                  </a:lnTo>
                  <a:lnTo>
                    <a:pt x="163523" y="123659"/>
                  </a:lnTo>
                  <a:lnTo>
                    <a:pt x="155505" y="118208"/>
                  </a:lnTo>
                  <a:lnTo>
                    <a:pt x="143176" y="109516"/>
                  </a:lnTo>
                  <a:lnTo>
                    <a:pt x="131014" y="100594"/>
                  </a:lnTo>
                  <a:lnTo>
                    <a:pt x="119125" y="91478"/>
                  </a:lnTo>
                  <a:lnTo>
                    <a:pt x="96297" y="60439"/>
                  </a:lnTo>
                  <a:lnTo>
                    <a:pt x="68325" y="34451"/>
                  </a:lnTo>
                  <a:lnTo>
                    <a:pt x="35972" y="14107"/>
                  </a:lnTo>
                  <a:lnTo>
                    <a:pt x="0" y="0"/>
                  </a:lnTo>
                  <a:close/>
                </a:path>
              </a:pathLst>
            </a:custGeom>
            <a:solidFill>
              <a:srgbClr val="00DFD1"/>
            </a:solidFill>
          </p:spPr>
          <p:txBody>
            <a:bodyPr wrap="square" lIns="0" tIns="0" rIns="0" bIns="0" rtlCol="0"/>
            <a:lstStyle/>
            <a:p>
              <a:endParaRPr/>
            </a:p>
          </p:txBody>
        </p:sp>
        <p:sp>
          <p:nvSpPr>
            <p:cNvPr id="14" name="object 14"/>
            <p:cNvSpPr/>
            <p:nvPr/>
          </p:nvSpPr>
          <p:spPr>
            <a:xfrm>
              <a:off x="1750314" y="4343399"/>
              <a:ext cx="261620" cy="768350"/>
            </a:xfrm>
            <a:custGeom>
              <a:avLst/>
              <a:gdLst/>
              <a:ahLst/>
              <a:cxnLst/>
              <a:rect l="l" t="t" r="r" b="b"/>
              <a:pathLst>
                <a:path w="261619" h="768350">
                  <a:moveTo>
                    <a:pt x="16002" y="465797"/>
                  </a:moveTo>
                  <a:lnTo>
                    <a:pt x="43364" y="509053"/>
                  </a:lnTo>
                  <a:lnTo>
                    <a:pt x="78787" y="545182"/>
                  </a:lnTo>
                  <a:lnTo>
                    <a:pt x="120854" y="573114"/>
                  </a:lnTo>
                  <a:lnTo>
                    <a:pt x="168148" y="591781"/>
                  </a:lnTo>
                  <a:lnTo>
                    <a:pt x="184979" y="636241"/>
                  </a:lnTo>
                  <a:lnTo>
                    <a:pt x="203644" y="679865"/>
                  </a:lnTo>
                  <a:lnTo>
                    <a:pt x="224119" y="722614"/>
                  </a:lnTo>
                  <a:lnTo>
                    <a:pt x="246380" y="764447"/>
                  </a:lnTo>
                  <a:lnTo>
                    <a:pt x="250062" y="768060"/>
                  </a:lnTo>
                  <a:lnTo>
                    <a:pt x="256794" y="768060"/>
                  </a:lnTo>
                  <a:lnTo>
                    <a:pt x="261366" y="763136"/>
                  </a:lnTo>
                  <a:lnTo>
                    <a:pt x="258191" y="757646"/>
                  </a:lnTo>
                  <a:lnTo>
                    <a:pt x="240936" y="725271"/>
                  </a:lnTo>
                  <a:lnTo>
                    <a:pt x="224647" y="692425"/>
                  </a:lnTo>
                  <a:lnTo>
                    <a:pt x="209381" y="659098"/>
                  </a:lnTo>
                  <a:lnTo>
                    <a:pt x="195199" y="625284"/>
                  </a:lnTo>
                  <a:lnTo>
                    <a:pt x="199167" y="618947"/>
                  </a:lnTo>
                  <a:lnTo>
                    <a:pt x="193167" y="618947"/>
                  </a:lnTo>
                  <a:lnTo>
                    <a:pt x="180461" y="584733"/>
                  </a:lnTo>
                  <a:lnTo>
                    <a:pt x="170381" y="554443"/>
                  </a:lnTo>
                  <a:lnTo>
                    <a:pt x="155956" y="554443"/>
                  </a:lnTo>
                  <a:lnTo>
                    <a:pt x="132429" y="521201"/>
                  </a:lnTo>
                  <a:lnTo>
                    <a:pt x="102235" y="494626"/>
                  </a:lnTo>
                  <a:lnTo>
                    <a:pt x="60547" y="476240"/>
                  </a:lnTo>
                  <a:lnTo>
                    <a:pt x="38334" y="470484"/>
                  </a:lnTo>
                  <a:lnTo>
                    <a:pt x="16002" y="465797"/>
                  </a:lnTo>
                  <a:close/>
                </a:path>
                <a:path w="261619" h="768350">
                  <a:moveTo>
                    <a:pt x="213360" y="417868"/>
                  </a:moveTo>
                  <a:lnTo>
                    <a:pt x="199685" y="466994"/>
                  </a:lnTo>
                  <a:lnTo>
                    <a:pt x="191690" y="517278"/>
                  </a:lnTo>
                  <a:lnTo>
                    <a:pt x="189482" y="568127"/>
                  </a:lnTo>
                  <a:lnTo>
                    <a:pt x="193167" y="618947"/>
                  </a:lnTo>
                  <a:lnTo>
                    <a:pt x="199167" y="618947"/>
                  </a:lnTo>
                  <a:lnTo>
                    <a:pt x="206875" y="606638"/>
                  </a:lnTo>
                  <a:lnTo>
                    <a:pt x="215074" y="586114"/>
                  </a:lnTo>
                  <a:lnTo>
                    <a:pt x="220416" y="564394"/>
                  </a:lnTo>
                  <a:lnTo>
                    <a:pt x="223519" y="542163"/>
                  </a:lnTo>
                  <a:lnTo>
                    <a:pt x="225307" y="510919"/>
                  </a:lnTo>
                  <a:lnTo>
                    <a:pt x="224202" y="479682"/>
                  </a:lnTo>
                  <a:lnTo>
                    <a:pt x="220216" y="448612"/>
                  </a:lnTo>
                  <a:lnTo>
                    <a:pt x="213360" y="417868"/>
                  </a:lnTo>
                  <a:close/>
                </a:path>
                <a:path w="261619" h="768350">
                  <a:moveTo>
                    <a:pt x="0" y="306730"/>
                  </a:moveTo>
                  <a:lnTo>
                    <a:pt x="17895" y="349461"/>
                  </a:lnTo>
                  <a:lnTo>
                    <a:pt x="45720" y="385564"/>
                  </a:lnTo>
                  <a:lnTo>
                    <a:pt x="81831" y="413320"/>
                  </a:lnTo>
                  <a:lnTo>
                    <a:pt x="124587" y="431012"/>
                  </a:lnTo>
                  <a:lnTo>
                    <a:pt x="131131" y="462112"/>
                  </a:lnTo>
                  <a:lnTo>
                    <a:pt x="138556" y="493047"/>
                  </a:lnTo>
                  <a:lnTo>
                    <a:pt x="146839" y="523822"/>
                  </a:lnTo>
                  <a:lnTo>
                    <a:pt x="155956" y="554443"/>
                  </a:lnTo>
                  <a:lnTo>
                    <a:pt x="170381" y="554443"/>
                  </a:lnTo>
                  <a:lnTo>
                    <a:pt x="168957" y="550164"/>
                  </a:lnTo>
                  <a:lnTo>
                    <a:pt x="158573" y="515194"/>
                  </a:lnTo>
                  <a:lnTo>
                    <a:pt x="149225" y="479780"/>
                  </a:lnTo>
                  <a:lnTo>
                    <a:pt x="163983" y="448830"/>
                  </a:lnTo>
                  <a:lnTo>
                    <a:pt x="141986" y="448830"/>
                  </a:lnTo>
                  <a:lnTo>
                    <a:pt x="136000" y="417868"/>
                  </a:lnTo>
                  <a:lnTo>
                    <a:pt x="134575" y="409371"/>
                  </a:lnTo>
                  <a:lnTo>
                    <a:pt x="120777" y="409371"/>
                  </a:lnTo>
                  <a:lnTo>
                    <a:pt x="98780" y="374903"/>
                  </a:lnTo>
                  <a:lnTo>
                    <a:pt x="70723" y="345801"/>
                  </a:lnTo>
                  <a:lnTo>
                    <a:pt x="37498" y="322825"/>
                  </a:lnTo>
                  <a:lnTo>
                    <a:pt x="0" y="306730"/>
                  </a:lnTo>
                  <a:close/>
                </a:path>
                <a:path w="261619" h="768350">
                  <a:moveTo>
                    <a:pt x="182499" y="290156"/>
                  </a:moveTo>
                  <a:lnTo>
                    <a:pt x="162059" y="326588"/>
                  </a:lnTo>
                  <a:lnTo>
                    <a:pt x="148335" y="365840"/>
                  </a:lnTo>
                  <a:lnTo>
                    <a:pt x="141565" y="406919"/>
                  </a:lnTo>
                  <a:lnTo>
                    <a:pt x="141986" y="448830"/>
                  </a:lnTo>
                  <a:lnTo>
                    <a:pt x="163983" y="448830"/>
                  </a:lnTo>
                  <a:lnTo>
                    <a:pt x="170408" y="435358"/>
                  </a:lnTo>
                  <a:lnTo>
                    <a:pt x="183149" y="388154"/>
                  </a:lnTo>
                  <a:lnTo>
                    <a:pt x="187247" y="339357"/>
                  </a:lnTo>
                  <a:lnTo>
                    <a:pt x="182499" y="290156"/>
                  </a:lnTo>
                  <a:close/>
                </a:path>
                <a:path w="261619" h="768350">
                  <a:moveTo>
                    <a:pt x="2540" y="140004"/>
                  </a:moveTo>
                  <a:lnTo>
                    <a:pt x="5587" y="190906"/>
                  </a:lnTo>
                  <a:lnTo>
                    <a:pt x="29591" y="236702"/>
                  </a:lnTo>
                  <a:lnTo>
                    <a:pt x="64785" y="269217"/>
                  </a:lnTo>
                  <a:lnTo>
                    <a:pt x="106934" y="291845"/>
                  </a:lnTo>
                  <a:lnTo>
                    <a:pt x="109221" y="321367"/>
                  </a:lnTo>
                  <a:lnTo>
                    <a:pt x="112283" y="350770"/>
                  </a:lnTo>
                  <a:lnTo>
                    <a:pt x="116131" y="380092"/>
                  </a:lnTo>
                  <a:lnTo>
                    <a:pt x="120777" y="409371"/>
                  </a:lnTo>
                  <a:lnTo>
                    <a:pt x="134575" y="409371"/>
                  </a:lnTo>
                  <a:lnTo>
                    <a:pt x="130937" y="387678"/>
                  </a:lnTo>
                  <a:lnTo>
                    <a:pt x="126662" y="357003"/>
                  </a:lnTo>
                  <a:lnTo>
                    <a:pt x="123317" y="326212"/>
                  </a:lnTo>
                  <a:lnTo>
                    <a:pt x="147472" y="288874"/>
                  </a:lnTo>
                  <a:lnTo>
                    <a:pt x="120396" y="288874"/>
                  </a:lnTo>
                  <a:lnTo>
                    <a:pt x="119310" y="268266"/>
                  </a:lnTo>
                  <a:lnTo>
                    <a:pt x="119106" y="262597"/>
                  </a:lnTo>
                  <a:lnTo>
                    <a:pt x="105156" y="262597"/>
                  </a:lnTo>
                  <a:lnTo>
                    <a:pt x="84939" y="216590"/>
                  </a:lnTo>
                  <a:lnTo>
                    <a:pt x="59225" y="184667"/>
                  </a:lnTo>
                  <a:lnTo>
                    <a:pt x="22682" y="153024"/>
                  </a:lnTo>
                  <a:lnTo>
                    <a:pt x="2540" y="140004"/>
                  </a:lnTo>
                  <a:close/>
                </a:path>
                <a:path w="261619" h="768350">
                  <a:moveTo>
                    <a:pt x="173736" y="137464"/>
                  </a:moveTo>
                  <a:lnTo>
                    <a:pt x="153918" y="172866"/>
                  </a:lnTo>
                  <a:lnTo>
                    <a:pt x="138350" y="210140"/>
                  </a:lnTo>
                  <a:lnTo>
                    <a:pt x="127140" y="248928"/>
                  </a:lnTo>
                  <a:lnTo>
                    <a:pt x="120396" y="288874"/>
                  </a:lnTo>
                  <a:lnTo>
                    <a:pt x="147472" y="288874"/>
                  </a:lnTo>
                  <a:lnTo>
                    <a:pt x="150733" y="283834"/>
                  </a:lnTo>
                  <a:lnTo>
                    <a:pt x="168529" y="237243"/>
                  </a:lnTo>
                  <a:lnTo>
                    <a:pt x="176323" y="187950"/>
                  </a:lnTo>
                  <a:lnTo>
                    <a:pt x="173736" y="137464"/>
                  </a:lnTo>
                  <a:close/>
                </a:path>
                <a:path w="261619" h="768350">
                  <a:moveTo>
                    <a:pt x="119125" y="0"/>
                  </a:moveTo>
                  <a:lnTo>
                    <a:pt x="103465" y="49795"/>
                  </a:lnTo>
                  <a:lnTo>
                    <a:pt x="95758" y="101134"/>
                  </a:lnTo>
                  <a:lnTo>
                    <a:pt x="96062" y="153090"/>
                  </a:lnTo>
                  <a:lnTo>
                    <a:pt x="104393" y="204470"/>
                  </a:lnTo>
                  <a:lnTo>
                    <a:pt x="104452" y="227203"/>
                  </a:lnTo>
                  <a:lnTo>
                    <a:pt x="104544" y="237243"/>
                  </a:lnTo>
                  <a:lnTo>
                    <a:pt x="104737" y="248928"/>
                  </a:lnTo>
                  <a:lnTo>
                    <a:pt x="105156" y="262597"/>
                  </a:lnTo>
                  <a:lnTo>
                    <a:pt x="119106" y="262597"/>
                  </a:lnTo>
                  <a:lnTo>
                    <a:pt x="118613" y="248928"/>
                  </a:lnTo>
                  <a:lnTo>
                    <a:pt x="118552" y="246625"/>
                  </a:lnTo>
                  <a:lnTo>
                    <a:pt x="118301" y="231249"/>
                  </a:lnTo>
                  <a:lnTo>
                    <a:pt x="118363" y="206603"/>
                  </a:lnTo>
                  <a:lnTo>
                    <a:pt x="133145" y="155755"/>
                  </a:lnTo>
                  <a:lnTo>
                    <a:pt x="138223" y="103444"/>
                  </a:lnTo>
                  <a:lnTo>
                    <a:pt x="133562" y="51062"/>
                  </a:lnTo>
                  <a:lnTo>
                    <a:pt x="119125" y="0"/>
                  </a:lnTo>
                  <a:close/>
                </a:path>
              </a:pathLst>
            </a:custGeom>
            <a:solidFill>
              <a:srgbClr val="FFC4C6"/>
            </a:solidFill>
          </p:spPr>
          <p:txBody>
            <a:bodyPr wrap="square" lIns="0" tIns="0" rIns="0" bIns="0" rtlCol="0"/>
            <a:lstStyle/>
            <a:p>
              <a:endParaRPr/>
            </a:p>
          </p:txBody>
        </p:sp>
        <p:sp>
          <p:nvSpPr>
            <p:cNvPr id="15" name="object 15"/>
            <p:cNvSpPr/>
            <p:nvPr/>
          </p:nvSpPr>
          <p:spPr>
            <a:xfrm>
              <a:off x="1638033" y="4558322"/>
              <a:ext cx="492125" cy="585470"/>
            </a:xfrm>
            <a:custGeom>
              <a:avLst/>
              <a:gdLst/>
              <a:ahLst/>
              <a:cxnLst/>
              <a:rect l="l" t="t" r="r" b="b"/>
              <a:pathLst>
                <a:path w="492125" h="585470">
                  <a:moveTo>
                    <a:pt x="441109" y="585177"/>
                  </a:moveTo>
                  <a:lnTo>
                    <a:pt x="398360" y="530758"/>
                  </a:lnTo>
                  <a:lnTo>
                    <a:pt x="378853" y="497128"/>
                  </a:lnTo>
                  <a:lnTo>
                    <a:pt x="356158" y="453529"/>
                  </a:lnTo>
                  <a:lnTo>
                    <a:pt x="334632" y="409117"/>
                  </a:lnTo>
                  <a:lnTo>
                    <a:pt x="313626" y="364375"/>
                  </a:lnTo>
                  <a:lnTo>
                    <a:pt x="292493" y="319722"/>
                  </a:lnTo>
                  <a:lnTo>
                    <a:pt x="270548" y="275628"/>
                  </a:lnTo>
                  <a:lnTo>
                    <a:pt x="247167" y="232549"/>
                  </a:lnTo>
                  <a:lnTo>
                    <a:pt x="221691" y="190944"/>
                  </a:lnTo>
                  <a:lnTo>
                    <a:pt x="193446" y="151244"/>
                  </a:lnTo>
                  <a:lnTo>
                    <a:pt x="161810" y="113906"/>
                  </a:lnTo>
                  <a:lnTo>
                    <a:pt x="125945" y="79260"/>
                  </a:lnTo>
                  <a:lnTo>
                    <a:pt x="86817" y="48539"/>
                  </a:lnTo>
                  <a:lnTo>
                    <a:pt x="44716" y="22034"/>
                  </a:lnTo>
                  <a:lnTo>
                    <a:pt x="0" y="0"/>
                  </a:lnTo>
                  <a:lnTo>
                    <a:pt x="2603" y="47167"/>
                  </a:lnTo>
                  <a:lnTo>
                    <a:pt x="10985" y="93497"/>
                  </a:lnTo>
                  <a:lnTo>
                    <a:pt x="24371" y="138874"/>
                  </a:lnTo>
                  <a:lnTo>
                    <a:pt x="41986" y="183197"/>
                  </a:lnTo>
                  <a:lnTo>
                    <a:pt x="63068" y="226352"/>
                  </a:lnTo>
                  <a:lnTo>
                    <a:pt x="86829" y="268211"/>
                  </a:lnTo>
                  <a:lnTo>
                    <a:pt x="112534" y="308686"/>
                  </a:lnTo>
                  <a:lnTo>
                    <a:pt x="139547" y="347980"/>
                  </a:lnTo>
                  <a:lnTo>
                    <a:pt x="168059" y="386283"/>
                  </a:lnTo>
                  <a:lnTo>
                    <a:pt x="198120" y="423367"/>
                  </a:lnTo>
                  <a:lnTo>
                    <a:pt x="229831" y="459028"/>
                  </a:lnTo>
                  <a:lnTo>
                    <a:pt x="263232" y="493001"/>
                  </a:lnTo>
                  <a:lnTo>
                    <a:pt x="298386" y="525081"/>
                  </a:lnTo>
                  <a:lnTo>
                    <a:pt x="335381" y="555053"/>
                  </a:lnTo>
                  <a:lnTo>
                    <a:pt x="374281" y="582663"/>
                  </a:lnTo>
                  <a:lnTo>
                    <a:pt x="378383" y="585177"/>
                  </a:lnTo>
                  <a:lnTo>
                    <a:pt x="441109" y="585177"/>
                  </a:lnTo>
                  <a:close/>
                </a:path>
                <a:path w="492125" h="585470">
                  <a:moveTo>
                    <a:pt x="491756" y="522224"/>
                  </a:moveTo>
                  <a:lnTo>
                    <a:pt x="490232" y="519645"/>
                  </a:lnTo>
                  <a:lnTo>
                    <a:pt x="478637" y="500684"/>
                  </a:lnTo>
                  <a:lnTo>
                    <a:pt x="467664" y="481431"/>
                  </a:lnTo>
                  <a:lnTo>
                    <a:pt x="457352" y="461822"/>
                  </a:lnTo>
                  <a:lnTo>
                    <a:pt x="447687" y="441820"/>
                  </a:lnTo>
                  <a:lnTo>
                    <a:pt x="449630" y="438289"/>
                  </a:lnTo>
                  <a:lnTo>
                    <a:pt x="454050" y="430263"/>
                  </a:lnTo>
                  <a:lnTo>
                    <a:pt x="458330" y="417741"/>
                  </a:lnTo>
                  <a:lnTo>
                    <a:pt x="460883" y="404558"/>
                  </a:lnTo>
                  <a:lnTo>
                    <a:pt x="462038" y="390994"/>
                  </a:lnTo>
                  <a:lnTo>
                    <a:pt x="462026" y="372135"/>
                  </a:lnTo>
                  <a:lnTo>
                    <a:pt x="460298" y="353377"/>
                  </a:lnTo>
                  <a:lnTo>
                    <a:pt x="456831" y="334797"/>
                  </a:lnTo>
                  <a:lnTo>
                    <a:pt x="451624" y="316484"/>
                  </a:lnTo>
                  <a:lnTo>
                    <a:pt x="445020" y="346659"/>
                  </a:lnTo>
                  <a:lnTo>
                    <a:pt x="441871" y="377037"/>
                  </a:lnTo>
                  <a:lnTo>
                    <a:pt x="441909" y="381406"/>
                  </a:lnTo>
                  <a:lnTo>
                    <a:pt x="442239" y="407860"/>
                  </a:lnTo>
                  <a:lnTo>
                    <a:pt x="446290" y="438289"/>
                  </a:lnTo>
                  <a:lnTo>
                    <a:pt x="437400" y="418223"/>
                  </a:lnTo>
                  <a:lnTo>
                    <a:pt x="430276" y="400354"/>
                  </a:lnTo>
                  <a:lnTo>
                    <a:pt x="429183" y="397611"/>
                  </a:lnTo>
                  <a:lnTo>
                    <a:pt x="421855" y="377037"/>
                  </a:lnTo>
                  <a:lnTo>
                    <a:pt x="415302" y="356184"/>
                  </a:lnTo>
                  <a:lnTo>
                    <a:pt x="422935" y="337337"/>
                  </a:lnTo>
                  <a:lnTo>
                    <a:pt x="426491" y="328574"/>
                  </a:lnTo>
                  <a:lnTo>
                    <a:pt x="432549" y="299567"/>
                  </a:lnTo>
                  <a:lnTo>
                    <a:pt x="433349" y="269989"/>
                  </a:lnTo>
                  <a:lnTo>
                    <a:pt x="428764" y="240652"/>
                  </a:lnTo>
                  <a:lnTo>
                    <a:pt x="417626" y="263194"/>
                  </a:lnTo>
                  <a:lnTo>
                    <a:pt x="410629" y="287235"/>
                  </a:lnTo>
                  <a:lnTo>
                    <a:pt x="407974" y="312166"/>
                  </a:lnTo>
                  <a:lnTo>
                    <a:pt x="409841" y="337337"/>
                  </a:lnTo>
                  <a:lnTo>
                    <a:pt x="405168" y="319328"/>
                  </a:lnTo>
                  <a:lnTo>
                    <a:pt x="403974" y="314045"/>
                  </a:lnTo>
                  <a:lnTo>
                    <a:pt x="401053" y="301142"/>
                  </a:lnTo>
                  <a:lnTo>
                    <a:pt x="397497" y="282803"/>
                  </a:lnTo>
                  <a:lnTo>
                    <a:pt x="394474" y="264375"/>
                  </a:lnTo>
                  <a:lnTo>
                    <a:pt x="407174" y="241884"/>
                  </a:lnTo>
                  <a:lnTo>
                    <a:pt x="409473" y="237807"/>
                  </a:lnTo>
                  <a:lnTo>
                    <a:pt x="418680" y="209118"/>
                  </a:lnTo>
                  <a:lnTo>
                    <a:pt x="421805" y="179235"/>
                  </a:lnTo>
                  <a:lnTo>
                    <a:pt x="418604" y="149059"/>
                  </a:lnTo>
                  <a:lnTo>
                    <a:pt x="407631" y="170891"/>
                  </a:lnTo>
                  <a:lnTo>
                    <a:pt x="399364" y="193802"/>
                  </a:lnTo>
                  <a:lnTo>
                    <a:pt x="393839" y="217627"/>
                  </a:lnTo>
                  <a:lnTo>
                    <a:pt x="391172" y="241884"/>
                  </a:lnTo>
                  <a:lnTo>
                    <a:pt x="389877" y="229450"/>
                  </a:lnTo>
                  <a:lnTo>
                    <a:pt x="389585" y="226314"/>
                  </a:lnTo>
                  <a:lnTo>
                    <a:pt x="388708" y="216865"/>
                  </a:lnTo>
                  <a:lnTo>
                    <a:pt x="387807" y="204685"/>
                  </a:lnTo>
                  <a:lnTo>
                    <a:pt x="387235" y="192189"/>
                  </a:lnTo>
                  <a:lnTo>
                    <a:pt x="394398" y="161048"/>
                  </a:lnTo>
                  <a:lnTo>
                    <a:pt x="395744" y="129374"/>
                  </a:lnTo>
                  <a:lnTo>
                    <a:pt x="391261" y="98005"/>
                  </a:lnTo>
                  <a:lnTo>
                    <a:pt x="381012" y="67805"/>
                  </a:lnTo>
                  <a:lnTo>
                    <a:pt x="373100" y="98323"/>
                  </a:lnTo>
                  <a:lnTo>
                    <a:pt x="370001" y="129451"/>
                  </a:lnTo>
                  <a:lnTo>
                    <a:pt x="371843" y="160705"/>
                  </a:lnTo>
                  <a:lnTo>
                    <a:pt x="378726" y="191566"/>
                  </a:lnTo>
                  <a:lnTo>
                    <a:pt x="379209" y="200736"/>
                  </a:lnTo>
                  <a:lnTo>
                    <a:pt x="379755" y="209118"/>
                  </a:lnTo>
                  <a:lnTo>
                    <a:pt x="380403" y="217627"/>
                  </a:lnTo>
                  <a:lnTo>
                    <a:pt x="381139" y="226314"/>
                  </a:lnTo>
                  <a:lnTo>
                    <a:pt x="377444" y="216865"/>
                  </a:lnTo>
                  <a:lnTo>
                    <a:pt x="350812" y="180733"/>
                  </a:lnTo>
                  <a:lnTo>
                    <a:pt x="314972" y="155473"/>
                  </a:lnTo>
                  <a:lnTo>
                    <a:pt x="315226" y="171373"/>
                  </a:lnTo>
                  <a:lnTo>
                    <a:pt x="334530" y="213385"/>
                  </a:lnTo>
                  <a:lnTo>
                    <a:pt x="369531" y="238467"/>
                  </a:lnTo>
                  <a:lnTo>
                    <a:pt x="383298" y="243776"/>
                  </a:lnTo>
                  <a:lnTo>
                    <a:pt x="385635" y="261454"/>
                  </a:lnTo>
                  <a:lnTo>
                    <a:pt x="388454" y="279069"/>
                  </a:lnTo>
                  <a:lnTo>
                    <a:pt x="391668" y="296608"/>
                  </a:lnTo>
                  <a:lnTo>
                    <a:pt x="395236" y="314045"/>
                  </a:lnTo>
                  <a:lnTo>
                    <a:pt x="380949" y="294081"/>
                  </a:lnTo>
                  <a:lnTo>
                    <a:pt x="363118" y="277431"/>
                  </a:lnTo>
                  <a:lnTo>
                    <a:pt x="342353" y="264668"/>
                  </a:lnTo>
                  <a:lnTo>
                    <a:pt x="319290" y="256336"/>
                  </a:lnTo>
                  <a:lnTo>
                    <a:pt x="331292" y="281495"/>
                  </a:lnTo>
                  <a:lnTo>
                    <a:pt x="349237" y="302272"/>
                  </a:lnTo>
                  <a:lnTo>
                    <a:pt x="372021" y="317715"/>
                  </a:lnTo>
                  <a:lnTo>
                    <a:pt x="398538" y="326834"/>
                  </a:lnTo>
                  <a:lnTo>
                    <a:pt x="403504" y="345503"/>
                  </a:lnTo>
                  <a:lnTo>
                    <a:pt x="409028" y="364020"/>
                  </a:lnTo>
                  <a:lnTo>
                    <a:pt x="415048" y="382320"/>
                  </a:lnTo>
                  <a:lnTo>
                    <a:pt x="421525" y="400354"/>
                  </a:lnTo>
                  <a:lnTo>
                    <a:pt x="414337" y="390448"/>
                  </a:lnTo>
                  <a:lnTo>
                    <a:pt x="374472" y="360756"/>
                  </a:lnTo>
                  <a:lnTo>
                    <a:pt x="333895" y="352069"/>
                  </a:lnTo>
                  <a:lnTo>
                    <a:pt x="351955" y="377037"/>
                  </a:lnTo>
                  <a:lnTo>
                    <a:pt x="374561" y="397611"/>
                  </a:lnTo>
                  <a:lnTo>
                    <a:pt x="400939" y="413105"/>
                  </a:lnTo>
                  <a:lnTo>
                    <a:pt x="430288" y="422846"/>
                  </a:lnTo>
                  <a:lnTo>
                    <a:pt x="441794" y="449046"/>
                  </a:lnTo>
                  <a:lnTo>
                    <a:pt x="468426" y="499770"/>
                  </a:lnTo>
                  <a:lnTo>
                    <a:pt x="486549" y="526300"/>
                  </a:lnTo>
                  <a:lnTo>
                    <a:pt x="488200" y="525665"/>
                  </a:lnTo>
                  <a:lnTo>
                    <a:pt x="490359" y="524776"/>
                  </a:lnTo>
                  <a:lnTo>
                    <a:pt x="491756" y="522224"/>
                  </a:lnTo>
                  <a:close/>
                </a:path>
              </a:pathLst>
            </a:custGeom>
            <a:solidFill>
              <a:srgbClr val="1A4E6D"/>
            </a:solidFill>
          </p:spPr>
          <p:txBody>
            <a:bodyPr wrap="square" lIns="0" tIns="0" rIns="0" bIns="0" rtlCol="0"/>
            <a:lstStyle/>
            <a:p>
              <a:endParaRPr/>
            </a:p>
          </p:txBody>
        </p:sp>
        <p:sp>
          <p:nvSpPr>
            <p:cNvPr id="16" name="object 16"/>
            <p:cNvSpPr/>
            <p:nvPr/>
          </p:nvSpPr>
          <p:spPr>
            <a:xfrm>
              <a:off x="0" y="778763"/>
              <a:ext cx="4538471" cy="4288534"/>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538471" y="859535"/>
              <a:ext cx="4541520" cy="4265674"/>
            </a:xfrm>
            <a:prstGeom prst="rect">
              <a:avLst/>
            </a:prstGeom>
            <a:blipFill>
              <a:blip r:embed="rId3" cstate="print"/>
              <a:stretch>
                <a:fillRect/>
              </a:stretch>
            </a:blipFill>
          </p:spPr>
          <p:txBody>
            <a:bodyPr wrap="square" lIns="0" tIns="0" rIns="0" bIns="0" rtlCol="0"/>
            <a:lstStyle/>
            <a:p>
              <a:endParaRPr/>
            </a:p>
          </p:txBody>
        </p:sp>
      </p:grpSp>
      <p:sp>
        <p:nvSpPr>
          <p:cNvPr id="18" name="object 18"/>
          <p:cNvSpPr txBox="1">
            <a:spLocks noGrp="1"/>
          </p:cNvSpPr>
          <p:nvPr>
            <p:ph type="title"/>
          </p:nvPr>
        </p:nvSpPr>
        <p:spPr>
          <a:xfrm>
            <a:off x="307644" y="314621"/>
            <a:ext cx="7870190" cy="350737"/>
          </a:xfrm>
          <a:prstGeom prst="rect">
            <a:avLst/>
          </a:prstGeom>
        </p:spPr>
        <p:txBody>
          <a:bodyPr vert="horz" wrap="square" lIns="0" tIns="12065" rIns="0" bIns="0" rtlCol="0">
            <a:spAutoFit/>
          </a:bodyPr>
          <a:lstStyle/>
          <a:p>
            <a:pPr marL="12700">
              <a:lnSpc>
                <a:spcPct val="100000"/>
              </a:lnSpc>
              <a:spcBef>
                <a:spcPts val="95"/>
              </a:spcBef>
            </a:pPr>
            <a:r>
              <a:rPr sz="2200" spc="155" dirty="0">
                <a:solidFill>
                  <a:srgbClr val="DF6666"/>
                </a:solidFill>
              </a:rPr>
              <a:t>Există </a:t>
            </a:r>
            <a:r>
              <a:rPr sz="2200" spc="-25" dirty="0">
                <a:solidFill>
                  <a:srgbClr val="DF6666"/>
                </a:solidFill>
              </a:rPr>
              <a:t>o </a:t>
            </a:r>
            <a:r>
              <a:rPr sz="2200" spc="80" dirty="0">
                <a:solidFill>
                  <a:srgbClr val="DF6666"/>
                </a:solidFill>
              </a:rPr>
              <a:t>lege </a:t>
            </a:r>
            <a:r>
              <a:rPr sz="2200" spc="150" dirty="0">
                <a:solidFill>
                  <a:srgbClr val="DF6666"/>
                </a:solidFill>
              </a:rPr>
              <a:t>care </a:t>
            </a:r>
            <a:r>
              <a:rPr sz="2200" spc="170" dirty="0">
                <a:solidFill>
                  <a:srgbClr val="DF6666"/>
                </a:solidFill>
              </a:rPr>
              <a:t>interzice </a:t>
            </a:r>
            <a:r>
              <a:rPr sz="2200" spc="-55" dirty="0">
                <a:solidFill>
                  <a:srgbClr val="DF6666"/>
                </a:solidFill>
                <a:latin typeface="Arimo"/>
                <a:cs typeface="Arimo"/>
              </a:rPr>
              <a:t>ș</a:t>
            </a:r>
            <a:r>
              <a:rPr sz="2200" spc="-55" dirty="0">
                <a:solidFill>
                  <a:srgbClr val="DF6666"/>
                </a:solidFill>
              </a:rPr>
              <a:t>i </a:t>
            </a:r>
            <a:r>
              <a:rPr sz="2200" spc="40" dirty="0">
                <a:solidFill>
                  <a:srgbClr val="DF6666"/>
                </a:solidFill>
              </a:rPr>
              <a:t>pedepse</a:t>
            </a:r>
            <a:r>
              <a:rPr sz="2200" spc="40" dirty="0">
                <a:solidFill>
                  <a:srgbClr val="DF6666"/>
                </a:solidFill>
                <a:latin typeface="Arimo"/>
                <a:cs typeface="Arimo"/>
              </a:rPr>
              <a:t>ș</a:t>
            </a:r>
            <a:r>
              <a:rPr sz="2200" spc="40" dirty="0">
                <a:solidFill>
                  <a:srgbClr val="DF6666"/>
                </a:solidFill>
              </a:rPr>
              <a:t>te</a:t>
            </a:r>
            <a:r>
              <a:rPr sz="2200" spc="-185" dirty="0">
                <a:solidFill>
                  <a:srgbClr val="DF6666"/>
                </a:solidFill>
              </a:rPr>
              <a:t> </a:t>
            </a:r>
            <a:r>
              <a:rPr sz="2200" spc="155" dirty="0">
                <a:solidFill>
                  <a:srgbClr val="DF6666"/>
                </a:solidFill>
              </a:rPr>
              <a:t>bullying-ul!</a:t>
            </a:r>
            <a:endParaRPr sz="2200">
              <a:latin typeface="Arimo"/>
              <a:cs typeface="Arimo"/>
            </a:endParaRPr>
          </a:p>
        </p:txBody>
      </p:sp>
      <p:sp>
        <p:nvSpPr>
          <p:cNvPr id="19" name="object 19"/>
          <p:cNvSpPr txBox="1">
            <a:spLocks noGrp="1"/>
          </p:cNvSpPr>
          <p:nvPr>
            <p:ph sz="half" idx="2"/>
          </p:nvPr>
        </p:nvSpPr>
        <p:spPr>
          <a:xfrm>
            <a:off x="562762" y="1785592"/>
            <a:ext cx="3401060" cy="3509935"/>
          </a:xfrm>
          <a:prstGeom prst="rect">
            <a:avLst/>
          </a:prstGeom>
        </p:spPr>
        <p:txBody>
          <a:bodyPr vert="horz" wrap="square" lIns="0" tIns="49530" rIns="0" bIns="0" rtlCol="0">
            <a:spAutoFit/>
          </a:bodyPr>
          <a:lstStyle/>
          <a:p>
            <a:pPr marL="1905" algn="ctr">
              <a:lnSpc>
                <a:spcPct val="100000"/>
              </a:lnSpc>
              <a:spcBef>
                <a:spcPts val="390"/>
              </a:spcBef>
            </a:pPr>
            <a:r>
              <a:rPr spc="-145" dirty="0"/>
              <a:t>În </a:t>
            </a:r>
            <a:r>
              <a:rPr spc="-85" dirty="0"/>
              <a:t>România </a:t>
            </a:r>
            <a:r>
              <a:rPr spc="-60" dirty="0"/>
              <a:t>bullyingul </a:t>
            </a:r>
            <a:r>
              <a:rPr spc="-65" dirty="0"/>
              <a:t>este</a:t>
            </a:r>
            <a:r>
              <a:rPr spc="90" dirty="0"/>
              <a:t> </a:t>
            </a:r>
            <a:r>
              <a:rPr spc="-75" dirty="0"/>
              <a:t>interzis</a:t>
            </a:r>
          </a:p>
          <a:p>
            <a:pPr marL="3810" algn="ctr">
              <a:lnSpc>
                <a:spcPct val="100000"/>
              </a:lnSpc>
              <a:spcBef>
                <a:spcPts val="290"/>
              </a:spcBef>
            </a:pPr>
            <a:r>
              <a:rPr spc="-50" dirty="0"/>
              <a:t>și se </a:t>
            </a:r>
            <a:r>
              <a:rPr spc="-60" dirty="0"/>
              <a:t>pedepsește </a:t>
            </a:r>
            <a:r>
              <a:rPr spc="-95" dirty="0"/>
              <a:t>conform</a:t>
            </a:r>
            <a:r>
              <a:rPr spc="210" dirty="0"/>
              <a:t> </a:t>
            </a:r>
            <a:r>
              <a:rPr spc="-60" dirty="0"/>
              <a:t>legii.</a:t>
            </a:r>
          </a:p>
          <a:p>
            <a:pPr marL="635" algn="ctr">
              <a:lnSpc>
                <a:spcPct val="100000"/>
              </a:lnSpc>
              <a:spcBef>
                <a:spcPts val="290"/>
              </a:spcBef>
            </a:pPr>
            <a:r>
              <a:rPr spc="-65" dirty="0"/>
              <a:t>Legea </a:t>
            </a:r>
            <a:r>
              <a:rPr spc="-95" dirty="0"/>
              <a:t>nr. </a:t>
            </a:r>
            <a:r>
              <a:rPr spc="15" dirty="0"/>
              <a:t>221/2019</a:t>
            </a:r>
            <a:r>
              <a:rPr spc="-100" dirty="0"/>
              <a:t> </a:t>
            </a:r>
            <a:r>
              <a:rPr spc="-95" dirty="0"/>
              <a:t>pentru</a:t>
            </a:r>
          </a:p>
          <a:p>
            <a:pPr marL="3810" algn="ctr">
              <a:lnSpc>
                <a:spcPct val="100000"/>
              </a:lnSpc>
              <a:spcBef>
                <a:spcPts val="290"/>
              </a:spcBef>
            </a:pPr>
            <a:r>
              <a:rPr spc="-85" dirty="0"/>
              <a:t>modificarea </a:t>
            </a:r>
            <a:r>
              <a:rPr spc="-50" dirty="0"/>
              <a:t>și </a:t>
            </a:r>
            <a:r>
              <a:rPr spc="-80" dirty="0"/>
              <a:t>completarea</a:t>
            </a:r>
            <a:r>
              <a:rPr spc="165" dirty="0"/>
              <a:t> </a:t>
            </a:r>
            <a:r>
              <a:rPr spc="-60" dirty="0"/>
              <a:t>Legii</a:t>
            </a:r>
          </a:p>
          <a:p>
            <a:pPr marL="85725" marR="76835" indent="-1270" algn="ctr">
              <a:lnSpc>
                <a:spcPct val="114999"/>
              </a:lnSpc>
            </a:pPr>
            <a:r>
              <a:rPr spc="-85" dirty="0"/>
              <a:t>educației naționale </a:t>
            </a:r>
            <a:r>
              <a:rPr spc="-95" dirty="0"/>
              <a:t>nr. </a:t>
            </a:r>
            <a:r>
              <a:rPr spc="5" dirty="0"/>
              <a:t>1/2011  </a:t>
            </a:r>
            <a:r>
              <a:rPr spc="-110" dirty="0"/>
              <a:t>Norme </a:t>
            </a:r>
            <a:r>
              <a:rPr spc="-75" dirty="0"/>
              <a:t>metodologice </a:t>
            </a:r>
            <a:r>
              <a:rPr spc="-70" dirty="0"/>
              <a:t>de aplicare </a:t>
            </a:r>
            <a:r>
              <a:rPr spc="-95" dirty="0"/>
              <a:t>a  </a:t>
            </a:r>
            <a:r>
              <a:rPr spc="-75" dirty="0"/>
              <a:t>prevederilor </a:t>
            </a:r>
            <a:r>
              <a:rPr u="sng" spc="-85" dirty="0">
                <a:solidFill>
                  <a:srgbClr val="1A4E6D"/>
                </a:solidFill>
                <a:uFill>
                  <a:solidFill>
                    <a:srgbClr val="1A4E6D"/>
                  </a:solidFill>
                </a:uFill>
                <a:hlinkClick r:id="rId4"/>
              </a:rPr>
              <a:t>art. </a:t>
            </a:r>
            <a:r>
              <a:rPr u="sng" spc="40" dirty="0">
                <a:solidFill>
                  <a:srgbClr val="1A4E6D"/>
                </a:solidFill>
                <a:uFill>
                  <a:solidFill>
                    <a:srgbClr val="1A4E6D"/>
                  </a:solidFill>
                </a:uFill>
                <a:hlinkClick r:id="rId4"/>
              </a:rPr>
              <a:t>7 </a:t>
            </a:r>
            <a:r>
              <a:rPr u="sng" spc="-70" dirty="0">
                <a:solidFill>
                  <a:srgbClr val="1A4E6D"/>
                </a:solidFill>
                <a:uFill>
                  <a:solidFill>
                    <a:srgbClr val="1A4E6D"/>
                  </a:solidFill>
                </a:uFill>
                <a:hlinkClick r:id="rId4"/>
              </a:rPr>
              <a:t>alin. </a:t>
            </a:r>
            <a:r>
              <a:rPr u="sng" spc="20" dirty="0">
                <a:solidFill>
                  <a:srgbClr val="1A4E6D"/>
                </a:solidFill>
                <a:uFill>
                  <a:solidFill>
                    <a:srgbClr val="1A4E6D"/>
                  </a:solidFill>
                </a:uFill>
                <a:hlinkClick r:id="rId4"/>
              </a:rPr>
              <a:t>(1^1),</a:t>
            </a:r>
            <a:r>
              <a:rPr spc="20" dirty="0">
                <a:solidFill>
                  <a:srgbClr val="1A4E6D"/>
                </a:solidFill>
                <a:hlinkClick r:id="rId4"/>
              </a:rPr>
              <a:t> </a:t>
            </a:r>
            <a:r>
              <a:rPr u="sng" spc="-85" dirty="0">
                <a:solidFill>
                  <a:srgbClr val="1A4E6D"/>
                </a:solidFill>
                <a:uFill>
                  <a:solidFill>
                    <a:srgbClr val="1A4E6D"/>
                  </a:solidFill>
                </a:uFill>
              </a:rPr>
              <a:t>art. </a:t>
            </a:r>
            <a:r>
              <a:rPr spc="-85" dirty="0">
                <a:solidFill>
                  <a:srgbClr val="1A4E6D"/>
                </a:solidFill>
              </a:rPr>
              <a:t> </a:t>
            </a:r>
            <a:r>
              <a:rPr u="sng" spc="40" dirty="0">
                <a:solidFill>
                  <a:srgbClr val="1A4E6D"/>
                </a:solidFill>
                <a:uFill>
                  <a:solidFill>
                    <a:srgbClr val="1A4E6D"/>
                  </a:solidFill>
                </a:uFill>
                <a:hlinkClick r:id="rId4"/>
              </a:rPr>
              <a:t>56^1</a:t>
            </a:r>
            <a:r>
              <a:rPr spc="40" dirty="0">
                <a:solidFill>
                  <a:srgbClr val="1A4E6D"/>
                </a:solidFill>
                <a:hlinkClick r:id="rId4"/>
              </a:rPr>
              <a:t> </a:t>
            </a:r>
            <a:r>
              <a:rPr spc="-50" dirty="0">
                <a:hlinkClick r:id="rId4"/>
              </a:rPr>
              <a:t>și ale </a:t>
            </a:r>
            <a:r>
              <a:rPr u="sng" spc="-70" dirty="0">
                <a:solidFill>
                  <a:srgbClr val="1A4E6D"/>
                </a:solidFill>
                <a:uFill>
                  <a:solidFill>
                    <a:srgbClr val="1A4E6D"/>
                  </a:solidFill>
                </a:uFill>
                <a:hlinkClick r:id="rId4"/>
              </a:rPr>
              <a:t>pct. </a:t>
            </a:r>
            <a:r>
              <a:rPr u="sng" spc="40" dirty="0">
                <a:solidFill>
                  <a:srgbClr val="1A4E6D"/>
                </a:solidFill>
                <a:uFill>
                  <a:solidFill>
                    <a:srgbClr val="1A4E6D"/>
                  </a:solidFill>
                </a:uFill>
                <a:hlinkClick r:id="rId4"/>
              </a:rPr>
              <a:t>6^1 </a:t>
            </a:r>
            <a:r>
              <a:rPr u="sng" spc="-85" dirty="0">
                <a:solidFill>
                  <a:srgbClr val="1A4E6D"/>
                </a:solidFill>
                <a:uFill>
                  <a:solidFill>
                    <a:srgbClr val="1A4E6D"/>
                  </a:solidFill>
                </a:uFill>
                <a:hlinkClick r:id="rId4"/>
              </a:rPr>
              <a:t>din </a:t>
            </a:r>
            <a:r>
              <a:rPr u="sng" spc="-90" dirty="0">
                <a:solidFill>
                  <a:srgbClr val="1A4E6D"/>
                </a:solidFill>
                <a:uFill>
                  <a:solidFill>
                    <a:srgbClr val="1A4E6D"/>
                  </a:solidFill>
                </a:uFill>
                <a:hlinkClick r:id="rId4"/>
              </a:rPr>
              <a:t>anexa </a:t>
            </a:r>
            <a:r>
              <a:rPr u="sng" spc="-45" dirty="0">
                <a:solidFill>
                  <a:srgbClr val="1A4E6D"/>
                </a:solidFill>
                <a:uFill>
                  <a:solidFill>
                    <a:srgbClr val="1A4E6D"/>
                  </a:solidFill>
                </a:uFill>
                <a:hlinkClick r:id="rId4"/>
              </a:rPr>
              <a:t>la </a:t>
            </a:r>
            <a:r>
              <a:rPr spc="-45" dirty="0">
                <a:solidFill>
                  <a:srgbClr val="1A4E6D"/>
                </a:solidFill>
                <a:hlinkClick r:id="rId4"/>
              </a:rPr>
              <a:t> </a:t>
            </a:r>
            <a:r>
              <a:rPr u="sng" spc="-65" dirty="0">
                <a:solidFill>
                  <a:srgbClr val="1A4E6D"/>
                </a:solidFill>
                <a:uFill>
                  <a:solidFill>
                    <a:srgbClr val="1A4E6D"/>
                  </a:solidFill>
                </a:uFill>
                <a:hlinkClick r:id="rId4"/>
              </a:rPr>
              <a:t>Legea </a:t>
            </a:r>
            <a:r>
              <a:rPr u="sng" spc="-85" dirty="0">
                <a:solidFill>
                  <a:srgbClr val="1A4E6D"/>
                </a:solidFill>
                <a:uFill>
                  <a:solidFill>
                    <a:srgbClr val="1A4E6D"/>
                  </a:solidFill>
                </a:uFill>
                <a:hlinkClick r:id="rId4"/>
              </a:rPr>
              <a:t>educației naționale</a:t>
            </a:r>
            <a:r>
              <a:rPr u="sng" spc="215" dirty="0">
                <a:solidFill>
                  <a:srgbClr val="1A4E6D"/>
                </a:solidFill>
                <a:uFill>
                  <a:solidFill>
                    <a:srgbClr val="1A4E6D"/>
                  </a:solidFill>
                </a:uFill>
                <a:hlinkClick r:id="rId4"/>
              </a:rPr>
              <a:t> </a:t>
            </a:r>
            <a:r>
              <a:rPr u="sng" spc="-95" dirty="0">
                <a:solidFill>
                  <a:srgbClr val="1A4E6D"/>
                </a:solidFill>
                <a:uFill>
                  <a:solidFill>
                    <a:srgbClr val="1A4E6D"/>
                  </a:solidFill>
                </a:uFill>
                <a:hlinkClick r:id="rId4"/>
              </a:rPr>
              <a:t>nr.</a:t>
            </a:r>
          </a:p>
          <a:p>
            <a:pPr algn="ctr">
              <a:lnSpc>
                <a:spcPct val="100000"/>
              </a:lnSpc>
              <a:spcBef>
                <a:spcPts val="285"/>
              </a:spcBef>
            </a:pPr>
            <a:r>
              <a:rPr u="sng" dirty="0">
                <a:solidFill>
                  <a:srgbClr val="1A4E6D"/>
                </a:solidFill>
                <a:uFill>
                  <a:solidFill>
                    <a:srgbClr val="1A4E6D"/>
                  </a:solidFill>
                </a:uFill>
                <a:hlinkClick r:id="rId4"/>
              </a:rPr>
              <a:t>1/2011</a:t>
            </a:r>
            <a:r>
              <a:rPr dirty="0">
                <a:hlinkClick r:id="rId4"/>
              </a:rPr>
              <a:t>, </a:t>
            </a:r>
            <a:r>
              <a:rPr spc="-80" dirty="0">
                <a:hlinkClick r:id="rId4"/>
              </a:rPr>
              <a:t>privind </a:t>
            </a:r>
            <a:r>
              <a:rPr spc="-75" dirty="0">
                <a:hlinkClick r:id="rId4"/>
              </a:rPr>
              <a:t>violența</a:t>
            </a:r>
            <a:r>
              <a:rPr spc="145" dirty="0">
                <a:hlinkClick r:id="rId4"/>
              </a:rPr>
              <a:t> </a:t>
            </a:r>
            <a:r>
              <a:rPr spc="-65" dirty="0">
                <a:hlinkClick r:id="rId4"/>
              </a:rPr>
              <a:t>psihologică</a:t>
            </a:r>
          </a:p>
          <a:p>
            <a:pPr marL="564515">
              <a:lnSpc>
                <a:spcPct val="100000"/>
              </a:lnSpc>
              <a:spcBef>
                <a:spcPts val="290"/>
              </a:spcBef>
            </a:pPr>
            <a:r>
              <a:rPr spc="-5" dirty="0"/>
              <a:t>– </a:t>
            </a:r>
            <a:r>
              <a:rPr spc="-60" dirty="0"/>
              <a:t>bullying, </a:t>
            </a:r>
            <a:r>
              <a:rPr spc="40" dirty="0"/>
              <a:t>27 </a:t>
            </a:r>
            <a:r>
              <a:rPr spc="-120" dirty="0"/>
              <a:t>mai</a:t>
            </a:r>
            <a:r>
              <a:rPr spc="-150" dirty="0"/>
              <a:t> </a:t>
            </a:r>
            <a:r>
              <a:rPr spc="40" dirty="0"/>
              <a:t>2020</a:t>
            </a:r>
          </a:p>
        </p:txBody>
      </p:sp>
      <p:sp>
        <p:nvSpPr>
          <p:cNvPr id="20" name="object 20"/>
          <p:cNvSpPr txBox="1">
            <a:spLocks noGrp="1"/>
          </p:cNvSpPr>
          <p:nvPr>
            <p:ph sz="half" idx="3"/>
          </p:nvPr>
        </p:nvSpPr>
        <p:spPr>
          <a:xfrm>
            <a:off x="5057013" y="1619673"/>
            <a:ext cx="3710940" cy="3717043"/>
          </a:xfrm>
          <a:prstGeom prst="rect">
            <a:avLst/>
          </a:prstGeom>
        </p:spPr>
        <p:txBody>
          <a:bodyPr vert="horz" wrap="square" lIns="0" tIns="13335" rIns="0" bIns="0" rtlCol="0">
            <a:spAutoFit/>
          </a:bodyPr>
          <a:lstStyle/>
          <a:p>
            <a:pPr marL="50800">
              <a:lnSpc>
                <a:spcPct val="100000"/>
              </a:lnSpc>
              <a:spcBef>
                <a:spcPts val="105"/>
              </a:spcBef>
            </a:pPr>
            <a:r>
              <a:rPr spc="-50" dirty="0"/>
              <a:t>Legea </a:t>
            </a:r>
            <a:r>
              <a:rPr spc="-85" dirty="0"/>
              <a:t>nr.</a:t>
            </a:r>
            <a:r>
              <a:rPr spc="70" dirty="0"/>
              <a:t> </a:t>
            </a:r>
            <a:r>
              <a:rPr spc="10" dirty="0"/>
              <a:t>221/2019</a:t>
            </a:r>
          </a:p>
          <a:p>
            <a:pPr marL="50800" marR="41910" algn="just">
              <a:lnSpc>
                <a:spcPct val="100000"/>
              </a:lnSpc>
            </a:pPr>
            <a:r>
              <a:rPr b="0" spc="-20" dirty="0">
                <a:latin typeface="Arial"/>
                <a:cs typeface="Arial"/>
              </a:rPr>
              <a:t>ART.</a:t>
            </a:r>
            <a:r>
              <a:rPr b="0" spc="345" dirty="0">
                <a:latin typeface="Arial"/>
                <a:cs typeface="Arial"/>
              </a:rPr>
              <a:t> </a:t>
            </a:r>
            <a:r>
              <a:rPr b="0" spc="60" dirty="0">
                <a:latin typeface="Arial"/>
                <a:cs typeface="Arial"/>
              </a:rPr>
              <a:t>7 </a:t>
            </a:r>
            <a:r>
              <a:rPr b="0" dirty="0">
                <a:latin typeface="Arial"/>
                <a:cs typeface="Arial"/>
              </a:rPr>
              <a:t>(1) </a:t>
            </a:r>
            <a:r>
              <a:rPr b="0" spc="-10" dirty="0">
                <a:latin typeface="Arial"/>
                <a:cs typeface="Arial"/>
              </a:rPr>
              <a:t>În </a:t>
            </a:r>
            <a:r>
              <a:rPr b="0" spc="20" dirty="0">
                <a:latin typeface="Arial"/>
                <a:cs typeface="Arial"/>
              </a:rPr>
              <a:t>unităţile, </a:t>
            </a:r>
            <a:r>
              <a:rPr b="0" spc="-25" dirty="0">
                <a:latin typeface="Arial"/>
                <a:cs typeface="Arial"/>
              </a:rPr>
              <a:t>în </a:t>
            </a:r>
            <a:r>
              <a:rPr b="0" spc="35" dirty="0">
                <a:latin typeface="Arial"/>
                <a:cs typeface="Arial"/>
              </a:rPr>
              <a:t>instituţiile </a:t>
            </a:r>
            <a:r>
              <a:rPr b="0" spc="-5" dirty="0">
                <a:latin typeface="Arial"/>
                <a:cs typeface="Arial"/>
              </a:rPr>
              <a:t>de  </a:t>
            </a:r>
            <a:r>
              <a:rPr b="0" spc="10" dirty="0">
                <a:latin typeface="Arial"/>
                <a:cs typeface="Arial"/>
              </a:rPr>
              <a:t>învăţământ </a:t>
            </a:r>
            <a:r>
              <a:rPr b="0" spc="-10" dirty="0">
                <a:latin typeface="Arial"/>
                <a:cs typeface="Arial"/>
              </a:rPr>
              <a:t>şi </a:t>
            </a:r>
            <a:r>
              <a:rPr b="0" spc="-25" dirty="0">
                <a:latin typeface="Arial"/>
                <a:cs typeface="Arial"/>
              </a:rPr>
              <a:t>în </a:t>
            </a:r>
            <a:r>
              <a:rPr b="0" spc="25" dirty="0">
                <a:latin typeface="Arial"/>
                <a:cs typeface="Arial"/>
              </a:rPr>
              <a:t>toate </a:t>
            </a:r>
            <a:r>
              <a:rPr b="0" spc="15" dirty="0">
                <a:latin typeface="Arial"/>
                <a:cs typeface="Arial"/>
              </a:rPr>
              <a:t>spaţiile </a:t>
            </a:r>
            <a:r>
              <a:rPr b="0" spc="10" dirty="0">
                <a:latin typeface="Arial"/>
                <a:cs typeface="Arial"/>
              </a:rPr>
              <a:t>destinate  </a:t>
            </a:r>
            <a:r>
              <a:rPr b="0" dirty="0">
                <a:latin typeface="Arial"/>
                <a:cs typeface="Arial"/>
              </a:rPr>
              <a:t>educaţiei </a:t>
            </a:r>
            <a:r>
              <a:rPr b="0" spc="-10" dirty="0">
                <a:latin typeface="Arial"/>
                <a:cs typeface="Arial"/>
              </a:rPr>
              <a:t>şi </a:t>
            </a:r>
            <a:r>
              <a:rPr b="0" spc="20" dirty="0">
                <a:latin typeface="Arial"/>
                <a:cs typeface="Arial"/>
              </a:rPr>
              <a:t>formării </a:t>
            </a:r>
            <a:r>
              <a:rPr b="0" spc="10" dirty="0">
                <a:latin typeface="Arial"/>
                <a:cs typeface="Arial"/>
              </a:rPr>
              <a:t>profesionale </a:t>
            </a:r>
            <a:r>
              <a:rPr b="0" spc="25" dirty="0">
                <a:latin typeface="Arial"/>
                <a:cs typeface="Arial"/>
              </a:rPr>
              <a:t>sunt  </a:t>
            </a:r>
            <a:r>
              <a:rPr b="0" dirty="0">
                <a:latin typeface="Arial"/>
                <a:cs typeface="Arial"/>
              </a:rPr>
              <a:t>interzise </a:t>
            </a:r>
            <a:r>
              <a:rPr b="0" spc="25" dirty="0">
                <a:latin typeface="Arial"/>
                <a:cs typeface="Arial"/>
              </a:rPr>
              <a:t>activităţile </a:t>
            </a:r>
            <a:r>
              <a:rPr b="0" spc="-20" dirty="0">
                <a:latin typeface="Arial"/>
                <a:cs typeface="Arial"/>
              </a:rPr>
              <a:t>care încalcă </a:t>
            </a:r>
            <a:r>
              <a:rPr b="0" spc="15" dirty="0">
                <a:latin typeface="Arial"/>
                <a:cs typeface="Arial"/>
              </a:rPr>
              <a:t>normele </a:t>
            </a:r>
            <a:r>
              <a:rPr b="0" spc="-5" dirty="0">
                <a:latin typeface="Arial"/>
                <a:cs typeface="Arial"/>
              </a:rPr>
              <a:t>de  </a:t>
            </a:r>
            <a:r>
              <a:rPr b="0" spc="25" dirty="0">
                <a:latin typeface="Arial"/>
                <a:cs typeface="Arial"/>
              </a:rPr>
              <a:t>moralitate </a:t>
            </a:r>
            <a:r>
              <a:rPr b="0" spc="-10" dirty="0">
                <a:latin typeface="Arial"/>
                <a:cs typeface="Arial"/>
              </a:rPr>
              <a:t>şi orice </a:t>
            </a:r>
            <a:r>
              <a:rPr b="0" spc="20" dirty="0">
                <a:latin typeface="Arial"/>
                <a:cs typeface="Arial"/>
              </a:rPr>
              <a:t>activităţi </a:t>
            </a:r>
            <a:r>
              <a:rPr b="0" spc="-25" dirty="0">
                <a:latin typeface="Arial"/>
                <a:cs typeface="Arial"/>
              </a:rPr>
              <a:t>care </a:t>
            </a:r>
            <a:r>
              <a:rPr b="0" spc="45" dirty="0">
                <a:latin typeface="Arial"/>
                <a:cs typeface="Arial"/>
              </a:rPr>
              <a:t>pot </a:t>
            </a:r>
            <a:r>
              <a:rPr b="0" spc="5" dirty="0">
                <a:latin typeface="Arial"/>
                <a:cs typeface="Arial"/>
              </a:rPr>
              <a:t>pune </a:t>
            </a:r>
            <a:r>
              <a:rPr b="0" spc="-15" dirty="0">
                <a:latin typeface="Arial"/>
                <a:cs typeface="Arial"/>
              </a:rPr>
              <a:t>în  </a:t>
            </a:r>
            <a:r>
              <a:rPr b="0" spc="15" dirty="0">
                <a:latin typeface="Arial"/>
                <a:cs typeface="Arial"/>
              </a:rPr>
              <a:t>pericol </a:t>
            </a:r>
            <a:r>
              <a:rPr b="0" dirty="0">
                <a:latin typeface="Arial"/>
                <a:cs typeface="Arial"/>
              </a:rPr>
              <a:t>sănătatea </a:t>
            </a:r>
            <a:r>
              <a:rPr b="0" spc="-10" dirty="0">
                <a:latin typeface="Arial"/>
                <a:cs typeface="Arial"/>
              </a:rPr>
              <a:t>şi </a:t>
            </a:r>
            <a:r>
              <a:rPr b="0" spc="20" dirty="0">
                <a:latin typeface="Arial"/>
                <a:cs typeface="Arial"/>
              </a:rPr>
              <a:t>integritatea </a:t>
            </a:r>
            <a:r>
              <a:rPr b="0" spc="-10" dirty="0">
                <a:latin typeface="Arial"/>
                <a:cs typeface="Arial"/>
              </a:rPr>
              <a:t>fizică </a:t>
            </a:r>
            <a:r>
              <a:rPr b="0" spc="-20" dirty="0">
                <a:latin typeface="Arial"/>
                <a:cs typeface="Arial"/>
              </a:rPr>
              <a:t>sau  </a:t>
            </a:r>
            <a:r>
              <a:rPr b="0" spc="-10" dirty="0">
                <a:latin typeface="Arial"/>
                <a:cs typeface="Arial"/>
              </a:rPr>
              <a:t>psihică </a:t>
            </a:r>
            <a:r>
              <a:rPr b="0" spc="-35" dirty="0">
                <a:latin typeface="Arial"/>
                <a:cs typeface="Arial"/>
              </a:rPr>
              <a:t>a </a:t>
            </a:r>
            <a:r>
              <a:rPr b="0" spc="15" dirty="0">
                <a:latin typeface="Arial"/>
                <a:cs typeface="Arial"/>
              </a:rPr>
              <a:t>copiilor </a:t>
            </a:r>
            <a:r>
              <a:rPr b="0" spc="-10" dirty="0">
                <a:latin typeface="Arial"/>
                <a:cs typeface="Arial"/>
              </a:rPr>
              <a:t>şi </a:t>
            </a:r>
            <a:r>
              <a:rPr b="0" spc="-35" dirty="0">
                <a:latin typeface="Arial"/>
                <a:cs typeface="Arial"/>
              </a:rPr>
              <a:t>a </a:t>
            </a:r>
            <a:r>
              <a:rPr b="0" spc="20" dirty="0">
                <a:latin typeface="Arial"/>
                <a:cs typeface="Arial"/>
              </a:rPr>
              <a:t>tinerilor, </a:t>
            </a:r>
            <a:r>
              <a:rPr b="0" spc="5" dirty="0">
                <a:latin typeface="Arial"/>
                <a:cs typeface="Arial"/>
              </a:rPr>
              <a:t>respectiv </a:t>
            </a:r>
            <a:r>
              <a:rPr b="0" spc="-35" dirty="0">
                <a:latin typeface="Arial"/>
                <a:cs typeface="Arial"/>
              </a:rPr>
              <a:t>a  </a:t>
            </a:r>
            <a:r>
              <a:rPr b="0" spc="15" dirty="0">
                <a:latin typeface="Arial"/>
                <a:cs typeface="Arial"/>
              </a:rPr>
              <a:t>personalului </a:t>
            </a:r>
            <a:r>
              <a:rPr b="0" spc="-5" dirty="0">
                <a:latin typeface="Arial"/>
                <a:cs typeface="Arial"/>
              </a:rPr>
              <a:t>didactic, </a:t>
            </a:r>
            <a:r>
              <a:rPr b="0" spc="5" dirty="0">
                <a:latin typeface="Arial"/>
                <a:cs typeface="Arial"/>
              </a:rPr>
              <a:t>didactic  </a:t>
            </a:r>
            <a:r>
              <a:rPr b="0" spc="15" dirty="0">
                <a:latin typeface="Arial"/>
                <a:cs typeface="Arial"/>
              </a:rPr>
              <a:t>auxiliar </a:t>
            </a:r>
            <a:r>
              <a:rPr b="0" spc="-10" dirty="0">
                <a:latin typeface="Arial"/>
                <a:cs typeface="Arial"/>
              </a:rPr>
              <a:t>şi  </a:t>
            </a:r>
            <a:r>
              <a:rPr b="0" spc="-5" dirty="0">
                <a:latin typeface="Arial"/>
                <a:cs typeface="Arial"/>
              </a:rPr>
              <a:t>nedidactic, </a:t>
            </a:r>
            <a:r>
              <a:rPr b="0" dirty="0">
                <a:latin typeface="Arial"/>
                <a:cs typeface="Arial"/>
              </a:rPr>
              <a:t>precum </a:t>
            </a:r>
            <a:r>
              <a:rPr b="0" spc="-10" dirty="0">
                <a:latin typeface="Arial"/>
                <a:cs typeface="Arial"/>
              </a:rPr>
              <a:t>şi </a:t>
            </a:r>
            <a:r>
              <a:rPr b="0" spc="25" dirty="0">
                <a:latin typeface="Arial"/>
                <a:cs typeface="Arial"/>
              </a:rPr>
              <a:t>activităţile </a:t>
            </a:r>
            <a:r>
              <a:rPr b="0" dirty="0">
                <a:latin typeface="Arial"/>
                <a:cs typeface="Arial"/>
              </a:rPr>
              <a:t>de </a:t>
            </a:r>
            <a:r>
              <a:rPr b="0" spc="10" dirty="0">
                <a:latin typeface="Arial"/>
                <a:cs typeface="Arial"/>
              </a:rPr>
              <a:t>natură  </a:t>
            </a:r>
            <a:r>
              <a:rPr b="0" spc="20" dirty="0">
                <a:latin typeface="Arial"/>
                <a:cs typeface="Arial"/>
              </a:rPr>
              <a:t>politică </a:t>
            </a:r>
            <a:r>
              <a:rPr b="0" spc="-10" dirty="0">
                <a:latin typeface="Arial"/>
                <a:cs typeface="Arial"/>
              </a:rPr>
              <a:t>şi </a:t>
            </a:r>
            <a:r>
              <a:rPr b="0" spc="25" dirty="0">
                <a:latin typeface="Arial"/>
                <a:cs typeface="Arial"/>
              </a:rPr>
              <a:t>prozelitismul</a:t>
            </a:r>
            <a:r>
              <a:rPr b="0" spc="-135" dirty="0">
                <a:latin typeface="Arial"/>
                <a:cs typeface="Arial"/>
              </a:rPr>
              <a:t> </a:t>
            </a:r>
            <a:r>
              <a:rPr b="0" spc="10" dirty="0">
                <a:latin typeface="Arial"/>
                <a:cs typeface="Arial"/>
              </a:rPr>
              <a:t>religios.</a:t>
            </a:r>
          </a:p>
          <a:p>
            <a:pPr marL="50800" marR="187960">
              <a:lnSpc>
                <a:spcPct val="100000"/>
              </a:lnSpc>
            </a:pPr>
            <a:r>
              <a:rPr i="1" spc="45" dirty="0">
                <a:latin typeface="Noto Sans"/>
                <a:cs typeface="Noto Sans"/>
              </a:rPr>
              <a:t>(1</a:t>
            </a:r>
            <a:r>
              <a:rPr sz="1350" i="1" spc="67" baseline="24691" dirty="0">
                <a:latin typeface="Noto Sans"/>
                <a:cs typeface="Noto Sans"/>
              </a:rPr>
              <a:t>1</a:t>
            </a:r>
            <a:r>
              <a:rPr sz="1400" i="1" spc="45" dirty="0">
                <a:latin typeface="Noto Sans"/>
                <a:cs typeface="Noto Sans"/>
              </a:rPr>
              <a:t>) </a:t>
            </a:r>
            <a:r>
              <a:rPr sz="1400" i="1" spc="-85" dirty="0">
                <a:latin typeface="Noto Sans"/>
                <a:cs typeface="Noto Sans"/>
              </a:rPr>
              <a:t>În </a:t>
            </a:r>
            <a:r>
              <a:rPr sz="1400" i="1" spc="-35" dirty="0">
                <a:latin typeface="Noto Sans"/>
                <a:cs typeface="Noto Sans"/>
              </a:rPr>
              <a:t>unitățile </a:t>
            </a:r>
            <a:r>
              <a:rPr sz="1400" i="1" spc="-5" dirty="0">
                <a:latin typeface="Noto Sans"/>
                <a:cs typeface="Noto Sans"/>
              </a:rPr>
              <a:t>de </a:t>
            </a:r>
            <a:r>
              <a:rPr sz="1400" i="1" spc="-40" dirty="0">
                <a:latin typeface="Noto Sans"/>
                <a:cs typeface="Noto Sans"/>
              </a:rPr>
              <a:t>învățământ </a:t>
            </a:r>
            <a:r>
              <a:rPr sz="1400" i="1" spc="-20" dirty="0">
                <a:latin typeface="Noto Sans"/>
                <a:cs typeface="Noto Sans"/>
              </a:rPr>
              <a:t>și </a:t>
            </a:r>
            <a:r>
              <a:rPr sz="1400" i="1" spc="-45" dirty="0">
                <a:latin typeface="Noto Sans"/>
                <a:cs typeface="Noto Sans"/>
              </a:rPr>
              <a:t>în </a:t>
            </a:r>
            <a:r>
              <a:rPr sz="1400" i="1" spc="-35" dirty="0">
                <a:latin typeface="Noto Sans"/>
                <a:cs typeface="Noto Sans"/>
              </a:rPr>
              <a:t>toate  </a:t>
            </a:r>
            <a:r>
              <a:rPr sz="1400" i="1" spc="-25" dirty="0">
                <a:latin typeface="Noto Sans"/>
                <a:cs typeface="Noto Sans"/>
              </a:rPr>
              <a:t>spațiile </a:t>
            </a:r>
            <a:r>
              <a:rPr sz="1400" i="1" spc="-30" dirty="0">
                <a:latin typeface="Noto Sans"/>
                <a:cs typeface="Noto Sans"/>
              </a:rPr>
              <a:t>destinate </a:t>
            </a:r>
            <a:r>
              <a:rPr sz="1400" i="1" spc="-35" dirty="0">
                <a:latin typeface="Noto Sans"/>
                <a:cs typeface="Noto Sans"/>
              </a:rPr>
              <a:t>educației </a:t>
            </a:r>
            <a:r>
              <a:rPr sz="1400" i="1" spc="-20" dirty="0">
                <a:latin typeface="Noto Sans"/>
                <a:cs typeface="Noto Sans"/>
              </a:rPr>
              <a:t>și </a:t>
            </a:r>
            <a:r>
              <a:rPr sz="1400" i="1" spc="-40" dirty="0">
                <a:latin typeface="Noto Sans"/>
                <a:cs typeface="Noto Sans"/>
              </a:rPr>
              <a:t>formării  </a:t>
            </a:r>
            <a:r>
              <a:rPr sz="1400" i="1" spc="-20" dirty="0">
                <a:latin typeface="Noto Sans"/>
                <a:cs typeface="Noto Sans"/>
              </a:rPr>
              <a:t>profesionale sunt </a:t>
            </a:r>
            <a:r>
              <a:rPr sz="1400" i="1" spc="-25" dirty="0">
                <a:latin typeface="Noto Sans"/>
                <a:cs typeface="Noto Sans"/>
              </a:rPr>
              <a:t>interzise  comportamentele </a:t>
            </a:r>
            <a:r>
              <a:rPr sz="1400" i="1" spc="-35" dirty="0">
                <a:latin typeface="Noto Sans"/>
                <a:cs typeface="Noto Sans"/>
              </a:rPr>
              <a:t>care </a:t>
            </a:r>
            <a:r>
              <a:rPr sz="1400" i="1" spc="-30" dirty="0">
                <a:latin typeface="Noto Sans"/>
                <a:cs typeface="Noto Sans"/>
              </a:rPr>
              <a:t>constau </a:t>
            </a:r>
            <a:r>
              <a:rPr sz="1400" i="1" spc="-45" dirty="0">
                <a:latin typeface="Noto Sans"/>
                <a:cs typeface="Noto Sans"/>
              </a:rPr>
              <a:t>în</a:t>
            </a:r>
            <a:r>
              <a:rPr sz="1400" i="1" spc="135" dirty="0">
                <a:latin typeface="Noto Sans"/>
                <a:cs typeface="Noto Sans"/>
              </a:rPr>
              <a:t> </a:t>
            </a:r>
            <a:r>
              <a:rPr sz="1400" i="1" spc="-25" dirty="0">
                <a:latin typeface="Noto Sans"/>
                <a:cs typeface="Noto Sans"/>
              </a:rPr>
              <a:t>violența</a:t>
            </a:r>
            <a:endParaRPr sz="1400">
              <a:latin typeface="Noto Sans"/>
              <a:cs typeface="Noto Sans"/>
            </a:endParaRPr>
          </a:p>
          <a:p>
            <a:pPr marL="50800">
              <a:lnSpc>
                <a:spcPct val="100000"/>
              </a:lnSpc>
              <a:spcBef>
                <a:spcPts val="30"/>
              </a:spcBef>
            </a:pPr>
            <a:r>
              <a:rPr i="1" spc="-20" dirty="0">
                <a:latin typeface="Noto Sans"/>
                <a:cs typeface="Noto Sans"/>
              </a:rPr>
              <a:t>psihologică </a:t>
            </a:r>
            <a:r>
              <a:rPr i="1" spc="155" dirty="0">
                <a:latin typeface="Noto Sans"/>
                <a:cs typeface="Noto Sans"/>
              </a:rPr>
              <a:t>-</a:t>
            </a:r>
            <a:r>
              <a:rPr i="1" spc="70" dirty="0">
                <a:latin typeface="Noto Sans"/>
                <a:cs typeface="Noto Sans"/>
              </a:rPr>
              <a:t> </a:t>
            </a:r>
            <a:r>
              <a:rPr i="1" spc="-5" dirty="0">
                <a:latin typeface="Noto Sans"/>
                <a:cs typeface="Noto Sans"/>
              </a:rPr>
              <a:t>bullying</a:t>
            </a:r>
          </a:p>
        </p:txBody>
      </p:sp>
    </p:spTree>
    <p:extLst>
      <p:ext uri="{BB962C8B-B14F-4D97-AF65-F5344CB8AC3E}">
        <p14:creationId xmlns:p14="http://schemas.microsoft.com/office/powerpoint/2010/main" val="32190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669360"/>
          </a:xfrm>
        </p:spPr>
        <p:txBody>
          <a:bodyPr>
            <a:normAutofit/>
          </a:bodyPr>
          <a:lstStyle/>
          <a:p>
            <a:pPr algn="ctr">
              <a:buNone/>
            </a:pPr>
            <a:r>
              <a:rPr lang="en-US" sz="2400" b="1" dirty="0" err="1">
                <a:solidFill>
                  <a:srgbClr val="FF0000"/>
                </a:solidFill>
                <a:latin typeface="Times New Roman" pitchFamily="18" charset="0"/>
                <a:cs typeface="Times New Roman" pitchFamily="18" charset="0"/>
              </a:rPr>
              <a:t>Forme</a:t>
            </a:r>
            <a:r>
              <a:rPr lang="en-US" sz="2400" b="1" dirty="0">
                <a:solidFill>
                  <a:srgbClr val="FF0000"/>
                </a:solidFill>
                <a:latin typeface="Times New Roman" pitchFamily="18" charset="0"/>
                <a:cs typeface="Times New Roman" pitchFamily="18" charset="0"/>
              </a:rPr>
              <a:t> de bullying</a:t>
            </a:r>
          </a:p>
          <a:p>
            <a:endParaRPr lang="en-US" dirty="0"/>
          </a:p>
          <a:p>
            <a:pPr>
              <a:buNone/>
            </a:pPr>
            <a:endParaRPr lang="en-US" dirty="0"/>
          </a:p>
          <a:p>
            <a:endParaRPr lang="en-US" dirty="0"/>
          </a:p>
          <a:p>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ro-RO" dirty="0"/>
          </a:p>
          <a:p>
            <a:pPr algn="ctr">
              <a:buNone/>
            </a:pPr>
            <a:endParaRPr lang="en-US" dirty="0"/>
          </a:p>
          <a:p>
            <a:pPr algn="ctr">
              <a:buNone/>
            </a:pPr>
            <a:endParaRPr lang="en-US" dirty="0"/>
          </a:p>
          <a:p>
            <a:pPr>
              <a:buNone/>
            </a:pPr>
            <a:endParaRPr lang="en-US" dirty="0"/>
          </a:p>
          <a:p>
            <a:endParaRPr lang="en-US" dirty="0"/>
          </a:p>
          <a:p>
            <a:endParaRPr lang="en-US" dirty="0"/>
          </a:p>
          <a:p>
            <a:endParaRPr lang="en-US" dirty="0"/>
          </a:p>
          <a:p>
            <a:endParaRPr lang="en-US" dirty="0"/>
          </a:p>
          <a:p>
            <a:endParaRPr lang="en-US" dirty="0"/>
          </a:p>
          <a:p>
            <a:endParaRPr lang="en-US" dirty="0"/>
          </a:p>
        </p:txBody>
      </p:sp>
      <p:sp>
        <p:nvSpPr>
          <p:cNvPr id="5" name="Oval 4"/>
          <p:cNvSpPr/>
          <p:nvPr/>
        </p:nvSpPr>
        <p:spPr>
          <a:xfrm>
            <a:off x="1105272" y="2636912"/>
            <a:ext cx="1800200" cy="151216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0741" y="4747456"/>
            <a:ext cx="1656184" cy="151216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25953" y="2732149"/>
            <a:ext cx="1656184" cy="151216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Oval 11">
            <a:extLst>
              <a:ext uri="{FF2B5EF4-FFF2-40B4-BE49-F238E27FC236}">
                <a16:creationId xmlns="" xmlns:a16="http://schemas.microsoft.com/office/drawing/2014/main" id="{868B2211-5C4E-41C1-9636-62C15C734117}"/>
              </a:ext>
            </a:extLst>
          </p:cNvPr>
          <p:cNvSpPr/>
          <p:nvPr/>
        </p:nvSpPr>
        <p:spPr>
          <a:xfrm>
            <a:off x="6588224" y="4380732"/>
            <a:ext cx="1944216" cy="171256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549F2473-D14F-40BE-9060-64BCC1921DFB}"/>
              </a:ext>
            </a:extLst>
          </p:cNvPr>
          <p:cNvSpPr/>
          <p:nvPr/>
        </p:nvSpPr>
        <p:spPr>
          <a:xfrm>
            <a:off x="3491880" y="1176376"/>
            <a:ext cx="1656184" cy="1512168"/>
          </a:xfrm>
          <a:prstGeom prst="ellipse">
            <a:avLst/>
          </a:prstGeom>
          <a:solidFill>
            <a:schemeClr val="tx2">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6F208399-FB13-498E-8B26-35906975023C}"/>
              </a:ext>
            </a:extLst>
          </p:cNvPr>
          <p:cNvSpPr/>
          <p:nvPr/>
        </p:nvSpPr>
        <p:spPr>
          <a:xfrm>
            <a:off x="3711895" y="4380732"/>
            <a:ext cx="1656184" cy="151216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ăgeată: în patru puncte 23">
            <a:extLst>
              <a:ext uri="{FF2B5EF4-FFF2-40B4-BE49-F238E27FC236}">
                <a16:creationId xmlns="" xmlns:a16="http://schemas.microsoft.com/office/drawing/2014/main" id="{AF6CB605-5D50-496A-B17E-1BB41A1DAFC2}"/>
              </a:ext>
            </a:extLst>
          </p:cNvPr>
          <p:cNvSpPr/>
          <p:nvPr/>
        </p:nvSpPr>
        <p:spPr>
          <a:xfrm>
            <a:off x="3554761" y="2949044"/>
            <a:ext cx="1656183"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 name="CasetăText 25">
            <a:extLst>
              <a:ext uri="{FF2B5EF4-FFF2-40B4-BE49-F238E27FC236}">
                <a16:creationId xmlns="" xmlns:a16="http://schemas.microsoft.com/office/drawing/2014/main" id="{3D2547EE-DBC5-40AC-9CA5-903CE5735B34}"/>
              </a:ext>
            </a:extLst>
          </p:cNvPr>
          <p:cNvSpPr txBox="1"/>
          <p:nvPr/>
        </p:nvSpPr>
        <p:spPr>
          <a:xfrm>
            <a:off x="3923928" y="1844824"/>
            <a:ext cx="1080120" cy="338554"/>
          </a:xfrm>
          <a:prstGeom prst="rect">
            <a:avLst/>
          </a:prstGeom>
          <a:noFill/>
        </p:spPr>
        <p:txBody>
          <a:bodyPr wrap="square" rtlCol="0">
            <a:spAutoFit/>
          </a:bodyPr>
          <a:lstStyle/>
          <a:p>
            <a:r>
              <a:rPr lang="en-US" sz="1600"/>
              <a:t>VERBAL</a:t>
            </a:r>
            <a:r>
              <a:rPr lang="ro-RO" sz="1600"/>
              <a:t>Ă</a:t>
            </a:r>
          </a:p>
        </p:txBody>
      </p:sp>
      <p:sp>
        <p:nvSpPr>
          <p:cNvPr id="27" name="CasetăText 26">
            <a:extLst>
              <a:ext uri="{FF2B5EF4-FFF2-40B4-BE49-F238E27FC236}">
                <a16:creationId xmlns="" xmlns:a16="http://schemas.microsoft.com/office/drawing/2014/main" id="{7266ACA2-EC8E-4478-A6AC-F7FA12B64B53}"/>
              </a:ext>
            </a:extLst>
          </p:cNvPr>
          <p:cNvSpPr txBox="1"/>
          <p:nvPr/>
        </p:nvSpPr>
        <p:spPr>
          <a:xfrm>
            <a:off x="6239848" y="3303567"/>
            <a:ext cx="1296144" cy="369332"/>
          </a:xfrm>
          <a:prstGeom prst="rect">
            <a:avLst/>
          </a:prstGeom>
          <a:noFill/>
        </p:spPr>
        <p:txBody>
          <a:bodyPr wrap="square" rtlCol="0">
            <a:spAutoFit/>
          </a:bodyPr>
          <a:lstStyle/>
          <a:p>
            <a:r>
              <a:rPr lang="ro-RO"/>
              <a:t>FIZICĂ</a:t>
            </a:r>
          </a:p>
        </p:txBody>
      </p:sp>
      <p:sp>
        <p:nvSpPr>
          <p:cNvPr id="29" name="CasetăText 28">
            <a:extLst>
              <a:ext uri="{FF2B5EF4-FFF2-40B4-BE49-F238E27FC236}">
                <a16:creationId xmlns="" xmlns:a16="http://schemas.microsoft.com/office/drawing/2014/main" id="{AAA0D34C-61DD-47B8-94F9-CA805C03CB23}"/>
              </a:ext>
            </a:extLst>
          </p:cNvPr>
          <p:cNvSpPr txBox="1"/>
          <p:nvPr/>
        </p:nvSpPr>
        <p:spPr>
          <a:xfrm>
            <a:off x="899591" y="5337212"/>
            <a:ext cx="1507333" cy="369332"/>
          </a:xfrm>
          <a:prstGeom prst="rect">
            <a:avLst/>
          </a:prstGeom>
          <a:noFill/>
        </p:spPr>
        <p:txBody>
          <a:bodyPr wrap="square" rtlCol="0">
            <a:spAutoFit/>
          </a:bodyPr>
          <a:lstStyle/>
          <a:p>
            <a:r>
              <a:rPr lang="ro-RO"/>
              <a:t>EMOȚIONALĂ</a:t>
            </a:r>
          </a:p>
        </p:txBody>
      </p:sp>
      <p:sp>
        <p:nvSpPr>
          <p:cNvPr id="30" name="CasetăText 29">
            <a:extLst>
              <a:ext uri="{FF2B5EF4-FFF2-40B4-BE49-F238E27FC236}">
                <a16:creationId xmlns="" xmlns:a16="http://schemas.microsoft.com/office/drawing/2014/main" id="{A728A397-94F3-48A8-A6CD-192D078590C7}"/>
              </a:ext>
            </a:extLst>
          </p:cNvPr>
          <p:cNvSpPr txBox="1"/>
          <p:nvPr/>
        </p:nvSpPr>
        <p:spPr>
          <a:xfrm>
            <a:off x="1398139" y="3212976"/>
            <a:ext cx="1301653" cy="369332"/>
          </a:xfrm>
          <a:prstGeom prst="rect">
            <a:avLst/>
          </a:prstGeom>
          <a:noFill/>
        </p:spPr>
        <p:txBody>
          <a:bodyPr wrap="square" rtlCol="0">
            <a:spAutoFit/>
          </a:bodyPr>
          <a:lstStyle/>
          <a:p>
            <a:r>
              <a:rPr lang="ro-RO"/>
              <a:t>SOCIALĂ</a:t>
            </a:r>
          </a:p>
        </p:txBody>
      </p:sp>
      <p:sp>
        <p:nvSpPr>
          <p:cNvPr id="31" name="CasetăText 30">
            <a:extLst>
              <a:ext uri="{FF2B5EF4-FFF2-40B4-BE49-F238E27FC236}">
                <a16:creationId xmlns="" xmlns:a16="http://schemas.microsoft.com/office/drawing/2014/main" id="{A2BE89AB-1998-48E7-8B76-89453540A28A}"/>
              </a:ext>
            </a:extLst>
          </p:cNvPr>
          <p:cNvSpPr txBox="1"/>
          <p:nvPr/>
        </p:nvSpPr>
        <p:spPr>
          <a:xfrm>
            <a:off x="3711895" y="4869160"/>
            <a:ext cx="1656184" cy="369332"/>
          </a:xfrm>
          <a:prstGeom prst="rect">
            <a:avLst/>
          </a:prstGeom>
          <a:noFill/>
        </p:spPr>
        <p:txBody>
          <a:bodyPr wrap="square" rtlCol="0">
            <a:spAutoFit/>
          </a:bodyPr>
          <a:lstStyle/>
          <a:p>
            <a:r>
              <a:rPr lang="ro-RO"/>
              <a:t>RELAȚIONALĂ</a:t>
            </a:r>
          </a:p>
        </p:txBody>
      </p:sp>
      <p:sp>
        <p:nvSpPr>
          <p:cNvPr id="41984" name="CasetăText 41983">
            <a:extLst>
              <a:ext uri="{FF2B5EF4-FFF2-40B4-BE49-F238E27FC236}">
                <a16:creationId xmlns="" xmlns:a16="http://schemas.microsoft.com/office/drawing/2014/main" id="{A82FF705-28ED-46BA-AB1B-D8F50729D912}"/>
              </a:ext>
            </a:extLst>
          </p:cNvPr>
          <p:cNvSpPr txBox="1"/>
          <p:nvPr/>
        </p:nvSpPr>
        <p:spPr>
          <a:xfrm>
            <a:off x="6588223" y="5013176"/>
            <a:ext cx="1944217" cy="369332"/>
          </a:xfrm>
          <a:prstGeom prst="rect">
            <a:avLst/>
          </a:prstGeom>
          <a:noFill/>
        </p:spPr>
        <p:txBody>
          <a:bodyPr wrap="square" rtlCol="0">
            <a:spAutoFit/>
          </a:bodyPr>
          <a:lstStyle/>
          <a:p>
            <a:r>
              <a:rPr lang="ro-RO"/>
              <a:t>CYBERBULLYIG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GRUPUL DE ACȚIUNE ANTIBULLYING </a:t>
            </a:r>
            <a:endParaRPr lang="en-US" dirty="0"/>
          </a:p>
        </p:txBody>
      </p:sp>
      <p:sp>
        <p:nvSpPr>
          <p:cNvPr id="3" name="Content Placeholder 2"/>
          <p:cNvSpPr>
            <a:spLocks noGrp="1"/>
          </p:cNvSpPr>
          <p:nvPr>
            <p:ph idx="1"/>
          </p:nvPr>
        </p:nvSpPr>
        <p:spPr/>
        <p:txBody>
          <a:bodyPr/>
          <a:lstStyle/>
          <a:p>
            <a:r>
              <a:rPr lang="vi-VN" dirty="0" smtClean="0"/>
              <a:t>• </a:t>
            </a:r>
            <a:r>
              <a:rPr lang="vi-VN" dirty="0"/>
              <a:t>directorul unității de învățământ; </a:t>
            </a:r>
            <a:endParaRPr lang="en-US" dirty="0" smtClean="0"/>
          </a:p>
          <a:p>
            <a:r>
              <a:rPr lang="en-US" dirty="0" err="1" smtClean="0"/>
              <a:t>Petru</a:t>
            </a:r>
            <a:r>
              <a:rPr lang="vi-VN" dirty="0" smtClean="0"/>
              <a:t>; </a:t>
            </a:r>
            <a:endParaRPr lang="en-US" dirty="0" smtClean="0"/>
          </a:p>
          <a:p>
            <a:r>
              <a:rPr lang="vi-VN" dirty="0" smtClean="0"/>
              <a:t>• </a:t>
            </a:r>
            <a:r>
              <a:rPr lang="en-US" dirty="0" err="1" smtClean="0"/>
              <a:t>Balan</a:t>
            </a:r>
            <a:r>
              <a:rPr lang="en-US" dirty="0" smtClean="0"/>
              <a:t> </a:t>
            </a:r>
            <a:r>
              <a:rPr lang="en-US" dirty="0" err="1" smtClean="0"/>
              <a:t>Oana</a:t>
            </a:r>
            <a:r>
              <a:rPr lang="en-US" dirty="0" smtClean="0"/>
              <a:t> Roxana</a:t>
            </a:r>
          </a:p>
          <a:p>
            <a:r>
              <a:rPr lang="en-US" dirty="0" err="1" smtClean="0"/>
              <a:t>Triscas</a:t>
            </a:r>
            <a:r>
              <a:rPr lang="en-US" dirty="0" smtClean="0"/>
              <a:t> </a:t>
            </a:r>
            <a:r>
              <a:rPr lang="en-US" dirty="0" err="1" smtClean="0"/>
              <a:t>Ioana</a:t>
            </a:r>
            <a:endParaRPr lang="en-US" dirty="0" smtClean="0"/>
          </a:p>
          <a:p>
            <a:r>
              <a:rPr lang="en-US" dirty="0" smtClean="0"/>
              <a:t>Carmen </a:t>
            </a:r>
            <a:r>
              <a:rPr lang="en-US" dirty="0" err="1" smtClean="0"/>
              <a:t>Leaua</a:t>
            </a:r>
            <a:endParaRPr lang="en-US" dirty="0" smtClean="0"/>
          </a:p>
          <a:p>
            <a:r>
              <a:rPr lang="en-US" dirty="0" err="1" smtClean="0"/>
              <a:t>Darlea</a:t>
            </a:r>
            <a:r>
              <a:rPr lang="en-US" dirty="0" smtClean="0"/>
              <a:t> Andrei</a:t>
            </a:r>
            <a:endParaRPr lang="en-US" dirty="0" smtClean="0"/>
          </a:p>
          <a:p>
            <a:r>
              <a:rPr lang="vi-VN" dirty="0" smtClean="0"/>
              <a:t>• </a:t>
            </a:r>
            <a:r>
              <a:rPr lang="vi-VN" dirty="0"/>
              <a:t>1 reprezentant al părinților </a:t>
            </a:r>
            <a:endParaRPr lang="en-US" dirty="0" smtClean="0"/>
          </a:p>
          <a:p>
            <a:r>
              <a:rPr lang="vi-VN" dirty="0" smtClean="0"/>
              <a:t>• </a:t>
            </a:r>
            <a:r>
              <a:rPr lang="vi-VN" dirty="0"/>
              <a:t>reprezentanți ai autorității locale</a:t>
            </a:r>
            <a:endParaRPr lang="en-US" dirty="0"/>
          </a:p>
        </p:txBody>
      </p:sp>
    </p:spTree>
    <p:extLst>
      <p:ext uri="{BB962C8B-B14F-4D97-AF65-F5344CB8AC3E}">
        <p14:creationId xmlns:p14="http://schemas.microsoft.com/office/powerpoint/2010/main" val="40726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000" dirty="0"/>
              <a:t>OMEC 4343/ 27 mai 2020 Norme metodologice de aplicare a prevederilor privind violența psihologică – bullying din Legea educației naționale nr. 1/2011 </a:t>
            </a:r>
            <a:endParaRPr lang="en-US" sz="2000" dirty="0"/>
          </a:p>
        </p:txBody>
      </p:sp>
      <p:sp>
        <p:nvSpPr>
          <p:cNvPr id="3" name="Content Placeholder 2"/>
          <p:cNvSpPr>
            <a:spLocks noGrp="1"/>
          </p:cNvSpPr>
          <p:nvPr>
            <p:ph idx="1"/>
          </p:nvPr>
        </p:nvSpPr>
        <p:spPr>
          <a:xfrm>
            <a:off x="609598" y="2160590"/>
            <a:ext cx="7850833" cy="3880773"/>
          </a:xfrm>
        </p:spPr>
        <p:txBody>
          <a:bodyPr>
            <a:normAutofit fontScale="92500" lnSpcReduction="20000"/>
          </a:bodyPr>
          <a:lstStyle/>
          <a:p>
            <a:endParaRPr lang="en-US" dirty="0" smtClean="0"/>
          </a:p>
          <a:p>
            <a:r>
              <a:rPr lang="vi-VN" dirty="0"/>
              <a:t>La începutul fiecărui an școlar, învățătorii și profesorii diriginți organizează, cu sprijinul profesorului consilier școlar și cu participarea elevilor și a părinților, dezbateri pe tema bullyingului și informează cu privire la inițierea unui grup de actiune antibullying ori la modificarea sau confirmarea componenței grupului creat în anii anteriori. </a:t>
            </a:r>
            <a:endParaRPr lang="en-US" dirty="0"/>
          </a:p>
          <a:p>
            <a:r>
              <a:rPr lang="vi-VN" dirty="0" smtClean="0"/>
              <a:t>Membrii </a:t>
            </a:r>
            <a:r>
              <a:rPr lang="vi-VN" dirty="0"/>
              <a:t>echipei multidisciplinare specializate + familia + cadrele didactice contribuie la integrarea copilului-victimă, martor și a copilului care manifestă un comportament agresiv în unitatea de învățământ. ART.3 (3) </a:t>
            </a:r>
            <a:endParaRPr lang="en-US" dirty="0" smtClean="0"/>
          </a:p>
          <a:p>
            <a:r>
              <a:rPr lang="vi-VN" dirty="0" smtClean="0"/>
              <a:t>Sesizarea </a:t>
            </a:r>
            <a:r>
              <a:rPr lang="vi-VN" dirty="0"/>
              <a:t>situațiilor de bullying se realizează la nivelul unității de învățământ </a:t>
            </a:r>
            <a:r>
              <a:rPr lang="vi-VN" dirty="0" smtClean="0"/>
              <a:t>și </a:t>
            </a:r>
            <a:r>
              <a:rPr lang="vi-VN" dirty="0"/>
              <a:t>se semnalează la DGSAPC, Serviciul public de asistență socială/Direcția de asistență socială. ART.3 (4</a:t>
            </a:r>
            <a:r>
              <a:rPr lang="vi-VN" dirty="0" smtClean="0"/>
              <a:t>)</a:t>
            </a:r>
            <a:endParaRPr lang="en-US" dirty="0" smtClean="0"/>
          </a:p>
          <a:p>
            <a:endParaRPr lang="en-US" dirty="0" smtClean="0"/>
          </a:p>
          <a:p>
            <a:pPr marL="0" indent="0">
              <a:buNone/>
            </a:pPr>
            <a:r>
              <a:rPr lang="vi-VN" dirty="0" smtClean="0"/>
              <a:t> </a:t>
            </a:r>
            <a:endParaRPr lang="en-US" dirty="0"/>
          </a:p>
        </p:txBody>
      </p:sp>
    </p:spTree>
    <p:extLst>
      <p:ext uri="{BB962C8B-B14F-4D97-AF65-F5344CB8AC3E}">
        <p14:creationId xmlns:p14="http://schemas.microsoft.com/office/powerpoint/2010/main" val="120642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ART. 5 Cadrele didactice au în vedere: </a:t>
            </a:r>
            <a:endParaRPr lang="en-US" sz="2800" dirty="0"/>
          </a:p>
        </p:txBody>
      </p:sp>
      <p:sp>
        <p:nvSpPr>
          <p:cNvPr id="3" name="Content Placeholder 2"/>
          <p:cNvSpPr>
            <a:spLocks noGrp="1"/>
          </p:cNvSpPr>
          <p:nvPr>
            <p:ph idx="1"/>
          </p:nvPr>
        </p:nvSpPr>
        <p:spPr/>
        <p:txBody>
          <a:bodyPr/>
          <a:lstStyle/>
          <a:p>
            <a:r>
              <a:rPr lang="vi-VN" dirty="0" smtClean="0"/>
              <a:t>1</a:t>
            </a:r>
            <a:r>
              <a:rPr lang="vi-VN" dirty="0"/>
              <a:t>. Identificarea timpurie a</a:t>
            </a:r>
            <a:r>
              <a:rPr lang="vi-VN" dirty="0" smtClean="0"/>
              <a:t>:</a:t>
            </a:r>
            <a:endParaRPr lang="en-US" dirty="0" smtClean="0"/>
          </a:p>
          <a:p>
            <a:pPr lvl="1"/>
            <a:r>
              <a:rPr lang="vi-VN" dirty="0" smtClean="0"/>
              <a:t>elevilor </a:t>
            </a:r>
            <a:r>
              <a:rPr lang="vi-VN" dirty="0"/>
              <a:t>cu risc: de a deveni victimă, de a deveni agresor; </a:t>
            </a:r>
            <a:endParaRPr lang="en-US" dirty="0" smtClean="0"/>
          </a:p>
          <a:p>
            <a:pPr lvl="1"/>
            <a:r>
              <a:rPr lang="vi-VN" dirty="0" smtClean="0"/>
              <a:t>cauzelor </a:t>
            </a:r>
            <a:r>
              <a:rPr lang="vi-VN" dirty="0"/>
              <a:t>care pot determina manifestări de tip bullying; </a:t>
            </a:r>
            <a:endParaRPr lang="en-US" dirty="0" smtClean="0"/>
          </a:p>
          <a:p>
            <a:r>
              <a:rPr lang="en-US" dirty="0" smtClean="0"/>
              <a:t>2. </a:t>
            </a:r>
            <a:r>
              <a:rPr lang="vi-VN" dirty="0" smtClean="0"/>
              <a:t>Colaborarea </a:t>
            </a:r>
            <a:r>
              <a:rPr lang="vi-VN" dirty="0"/>
              <a:t>cu părinții/asociația părinților din unitatea de învățământ: </a:t>
            </a:r>
            <a:endParaRPr lang="en-US" dirty="0"/>
          </a:p>
          <a:p>
            <a:pPr lvl="1"/>
            <a:r>
              <a:rPr lang="vi-VN" dirty="0"/>
              <a:t> Informarea părinților cu privire la serviciile pe care le poate oferi școala în scopul prevenirii acțiunilor de tip bullyingului; </a:t>
            </a:r>
            <a:endParaRPr lang="en-US" dirty="0"/>
          </a:p>
          <a:p>
            <a:pPr lvl="1"/>
            <a:r>
              <a:rPr lang="vi-VN" dirty="0"/>
              <a:t>Colaborarea cu părinții elevilor cu potențial comportament agresiv, implicați în acțiuni de tip bullying; </a:t>
            </a:r>
            <a:endParaRPr lang="en-US" dirty="0"/>
          </a:p>
          <a:p>
            <a:pPr lvl="1"/>
            <a:r>
              <a:rPr lang="vi-VN" dirty="0"/>
              <a:t> Identificarea unor părinți-resursă care să se implice în activitățile de prevenire; </a:t>
            </a:r>
            <a:endParaRPr lang="en-US" dirty="0"/>
          </a:p>
          <a:p>
            <a:pPr marL="0" indent="0">
              <a:buNone/>
            </a:pPr>
            <a:endParaRPr lang="en-US" b="1" dirty="0"/>
          </a:p>
          <a:p>
            <a:pPr lvl="1"/>
            <a:endParaRPr lang="en-US" dirty="0" smtClean="0"/>
          </a:p>
        </p:txBody>
      </p:sp>
    </p:spTree>
    <p:extLst>
      <p:ext uri="{BB962C8B-B14F-4D97-AF65-F5344CB8AC3E}">
        <p14:creationId xmlns:p14="http://schemas.microsoft.com/office/powerpoint/2010/main" val="60189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a:t>
            </a:r>
            <a:r>
              <a:rPr lang="vi-VN" dirty="0" smtClean="0"/>
              <a:t>Semnalarea </a:t>
            </a:r>
            <a:r>
              <a:rPr lang="vi-VN" dirty="0"/>
              <a:t>către autoritățile competente a cazurilor de familii cu un comportament abuziv față de copii; </a:t>
            </a:r>
            <a:endParaRPr lang="en-US" dirty="0" smtClean="0"/>
          </a:p>
          <a:p>
            <a:r>
              <a:rPr lang="en-US" dirty="0" smtClean="0"/>
              <a:t>4. </a:t>
            </a:r>
            <a:r>
              <a:rPr lang="vi-VN" dirty="0" smtClean="0"/>
              <a:t>Colaborarea </a:t>
            </a:r>
            <a:r>
              <a:rPr lang="vi-VN" dirty="0"/>
              <a:t>cu autorități și instituții cu responsabilități în prevenirea și combaterea violenței asupra copilului (Autoritatea Națională pentru Drepturile Persoanelor cu Dizabilități, Copii și Adopții, direcțiile generale de asistență socială și protecția copilului de la nivelul fiecărui județ, politie și organizații neguvemamentale); </a:t>
            </a:r>
            <a:endParaRPr lang="en-US" dirty="0" smtClean="0"/>
          </a:p>
          <a:p>
            <a:r>
              <a:rPr lang="en-US" dirty="0" smtClean="0"/>
              <a:t>5. </a:t>
            </a:r>
            <a:r>
              <a:rPr lang="vi-VN" dirty="0" smtClean="0"/>
              <a:t>Dezbaterea</a:t>
            </a:r>
            <a:r>
              <a:rPr lang="vi-VN" dirty="0"/>
              <a:t>, în timpul orelor de consiliere și dirigenție, a situațiilor de tip bullying și cyberbullying; </a:t>
            </a:r>
            <a:endParaRPr lang="en-US" dirty="0"/>
          </a:p>
          <a:p>
            <a:endParaRPr lang="en-US" dirty="0" smtClean="0"/>
          </a:p>
        </p:txBody>
      </p:sp>
    </p:spTree>
    <p:extLst>
      <p:ext uri="{BB962C8B-B14F-4D97-AF65-F5344CB8AC3E}">
        <p14:creationId xmlns:p14="http://schemas.microsoft.com/office/powerpoint/2010/main" val="3789841855"/>
      </p:ext>
    </p:extLst>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1498</TotalTime>
  <Words>1324</Words>
  <Application>Microsoft Office PowerPoint</Application>
  <PresentationFormat>On-screen Show (4:3)</PresentationFormat>
  <Paragraphs>94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Fațetă</vt:lpstr>
      <vt:lpstr>PowerPoint Presentation</vt:lpstr>
      <vt:lpstr>Ce este bullying-ul</vt:lpstr>
      <vt:lpstr>Cyber bullying</vt:lpstr>
      <vt:lpstr>Există o lege care interzice și pedepsește bullying-ul!</vt:lpstr>
      <vt:lpstr>PowerPoint Presentation</vt:lpstr>
      <vt:lpstr>GRUPUL DE ACȚIUNE ANTIBULLYING </vt:lpstr>
      <vt:lpstr>OMEC 4343/ 27 mai 2020 Norme metodologice de aplicare a prevederilor privind violența psihologică – bullying din Legea educației naționale nr. 1/2011 </vt:lpstr>
      <vt:lpstr>ART. 5 Cadrele didactice au în vedere: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SPUNE NU BULLYING!</dc:title>
  <dc:creator>Adina</dc:creator>
  <cp:lastModifiedBy>Toshiba</cp:lastModifiedBy>
  <cp:revision>41</cp:revision>
  <dcterms:created xsi:type="dcterms:W3CDTF">2019-01-08T10:08:49Z</dcterms:created>
  <dcterms:modified xsi:type="dcterms:W3CDTF">2021-09-07T07:05:25Z</dcterms:modified>
</cp:coreProperties>
</file>